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57" r:id="rId2"/>
    <p:sldId id="258" r:id="rId3"/>
    <p:sldId id="259" r:id="rId4"/>
    <p:sldId id="261" r:id="rId5"/>
    <p:sldId id="267" r:id="rId6"/>
    <p:sldId id="271" r:id="rId7"/>
    <p:sldId id="260" r:id="rId8"/>
    <p:sldId id="263" r:id="rId9"/>
    <p:sldId id="264" r:id="rId10"/>
    <p:sldId id="268" r:id="rId11"/>
    <p:sldId id="269" r:id="rId12"/>
    <p:sldId id="270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38" autoAdjust="0"/>
    <p:restoredTop sz="94660"/>
  </p:normalViewPr>
  <p:slideViewPr>
    <p:cSldViewPr>
      <p:cViewPr varScale="1">
        <p:scale>
          <a:sx n="69" d="100"/>
          <a:sy n="69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423B25-4F07-4442-AA68-D9CF80B6DD7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6EFD67-D9C9-4DF8-9FE7-A0821C3C4109}">
      <dgm:prSet phldrT="[Text]"/>
      <dgm:spPr/>
      <dgm:t>
        <a:bodyPr/>
        <a:lstStyle/>
        <a:p>
          <a:r>
            <a:rPr lang="en-US" dirty="0" smtClean="0"/>
            <a:t>Case	</a:t>
          </a:r>
          <a:endParaRPr lang="en-US" dirty="0"/>
        </a:p>
      </dgm:t>
    </dgm:pt>
    <dgm:pt modelId="{71F3F20E-89E8-429B-BF4D-43A6B5FC0486}" type="parTrans" cxnId="{A3F07AB5-A1AD-481B-87DA-5B35B0FF76FF}">
      <dgm:prSet/>
      <dgm:spPr/>
      <dgm:t>
        <a:bodyPr/>
        <a:lstStyle/>
        <a:p>
          <a:endParaRPr lang="en-US"/>
        </a:p>
      </dgm:t>
    </dgm:pt>
    <dgm:pt modelId="{C7A25701-4388-40CB-88F4-EDC266DA94A1}" type="sibTrans" cxnId="{A3F07AB5-A1AD-481B-87DA-5B35B0FF76FF}">
      <dgm:prSet/>
      <dgm:spPr/>
      <dgm:t>
        <a:bodyPr/>
        <a:lstStyle/>
        <a:p>
          <a:endParaRPr lang="en-US"/>
        </a:p>
      </dgm:t>
    </dgm:pt>
    <dgm:pt modelId="{EDB4E508-B1EC-4BB7-9682-B116AB0ECECC}">
      <dgm:prSet phldrT="[Text]"/>
      <dgm:spPr/>
      <dgm:t>
        <a:bodyPr/>
        <a:lstStyle/>
        <a:p>
          <a:r>
            <a:rPr lang="en-US" dirty="0" smtClean="0"/>
            <a:t>Rules &amp; Requirements</a:t>
          </a:r>
          <a:endParaRPr lang="en-US" dirty="0"/>
        </a:p>
      </dgm:t>
    </dgm:pt>
    <dgm:pt modelId="{5DC7C8A3-E61F-43BB-B8A2-EC63700A597D}" type="parTrans" cxnId="{2F45CDBA-96BA-4C17-89BE-5DC9C7C53A7B}">
      <dgm:prSet/>
      <dgm:spPr/>
      <dgm:t>
        <a:bodyPr/>
        <a:lstStyle/>
        <a:p>
          <a:endParaRPr lang="en-US"/>
        </a:p>
      </dgm:t>
    </dgm:pt>
    <dgm:pt modelId="{A25A531D-4742-4B3D-B537-15223D267E8B}" type="sibTrans" cxnId="{2F45CDBA-96BA-4C17-89BE-5DC9C7C53A7B}">
      <dgm:prSet/>
      <dgm:spPr/>
      <dgm:t>
        <a:bodyPr/>
        <a:lstStyle/>
        <a:p>
          <a:endParaRPr lang="en-US"/>
        </a:p>
      </dgm:t>
    </dgm:pt>
    <dgm:pt modelId="{FA4DE766-E536-4A05-B8A7-33D00F953F9A}">
      <dgm:prSet phldrT="[Text]"/>
      <dgm:spPr/>
      <dgm:t>
        <a:bodyPr/>
        <a:lstStyle/>
        <a:p>
          <a:r>
            <a:rPr lang="en-US" dirty="0" smtClean="0"/>
            <a:t>Judges &amp; Prizes</a:t>
          </a:r>
          <a:endParaRPr lang="en-US" dirty="0"/>
        </a:p>
      </dgm:t>
    </dgm:pt>
    <dgm:pt modelId="{3B9CC3DE-A692-4155-BEA6-1C36A92EA93B}" type="parTrans" cxnId="{27CACC68-5ECA-452E-8753-F534A9B2252B}">
      <dgm:prSet/>
      <dgm:spPr/>
      <dgm:t>
        <a:bodyPr/>
        <a:lstStyle/>
        <a:p>
          <a:endParaRPr lang="en-US"/>
        </a:p>
      </dgm:t>
    </dgm:pt>
    <dgm:pt modelId="{ED70CBAE-2D2A-4EC4-84FC-EA6D529BFAC6}" type="sibTrans" cxnId="{27CACC68-5ECA-452E-8753-F534A9B2252B}">
      <dgm:prSet/>
      <dgm:spPr/>
      <dgm:t>
        <a:bodyPr/>
        <a:lstStyle/>
        <a:p>
          <a:endParaRPr lang="en-US"/>
        </a:p>
      </dgm:t>
    </dgm:pt>
    <dgm:pt modelId="{3A32D662-9035-445F-A865-F36B29EBF8E2}">
      <dgm:prSet phldrT="[Text]"/>
      <dgm:spPr/>
      <dgm:t>
        <a:bodyPr/>
        <a:lstStyle/>
        <a:p>
          <a:r>
            <a:rPr lang="en-US" dirty="0" smtClean="0"/>
            <a:t>Schedule</a:t>
          </a:r>
          <a:endParaRPr lang="en-US" dirty="0"/>
        </a:p>
      </dgm:t>
    </dgm:pt>
    <dgm:pt modelId="{AD087518-2CC6-4C6B-9084-C8F3640E5FA6}" type="parTrans" cxnId="{902EBA46-72BE-4B88-B472-B264674EC634}">
      <dgm:prSet/>
      <dgm:spPr/>
      <dgm:t>
        <a:bodyPr/>
        <a:lstStyle/>
        <a:p>
          <a:endParaRPr lang="en-US"/>
        </a:p>
      </dgm:t>
    </dgm:pt>
    <dgm:pt modelId="{02CD0E96-2ABE-43B1-88FC-51D4AB19DA8A}" type="sibTrans" cxnId="{902EBA46-72BE-4B88-B472-B264674EC634}">
      <dgm:prSet/>
      <dgm:spPr/>
      <dgm:t>
        <a:bodyPr/>
        <a:lstStyle/>
        <a:p>
          <a:endParaRPr lang="en-US"/>
        </a:p>
      </dgm:t>
    </dgm:pt>
    <dgm:pt modelId="{F6D523CD-132F-495A-B9D3-E13E9AD44FAD}">
      <dgm:prSet phldrT="[Text]"/>
      <dgm:spPr/>
      <dgm:t>
        <a:bodyPr/>
        <a:lstStyle/>
        <a:p>
          <a:r>
            <a:rPr lang="en-US" dirty="0" smtClean="0"/>
            <a:t>Mentorship</a:t>
          </a:r>
          <a:endParaRPr lang="en-US" dirty="0"/>
        </a:p>
      </dgm:t>
    </dgm:pt>
    <dgm:pt modelId="{1A19D18A-0945-4B54-B506-53EAF8481CF2}" type="parTrans" cxnId="{8B0852E8-F3D4-41D5-9E39-98A0C258B727}">
      <dgm:prSet/>
      <dgm:spPr/>
      <dgm:t>
        <a:bodyPr/>
        <a:lstStyle/>
        <a:p>
          <a:endParaRPr lang="en-US"/>
        </a:p>
      </dgm:t>
    </dgm:pt>
    <dgm:pt modelId="{5FB20FDF-2F26-40D6-B0D6-8513B7A1A5A3}" type="sibTrans" cxnId="{8B0852E8-F3D4-41D5-9E39-98A0C258B727}">
      <dgm:prSet/>
      <dgm:spPr/>
      <dgm:t>
        <a:bodyPr/>
        <a:lstStyle/>
        <a:p>
          <a:endParaRPr lang="en-US"/>
        </a:p>
      </dgm:t>
    </dgm:pt>
    <dgm:pt modelId="{CD027106-9469-421A-B7A4-4A50AF084BC7}">
      <dgm:prSet phldrT="[Text]"/>
      <dgm:spPr/>
      <dgm:t>
        <a:bodyPr/>
        <a:lstStyle/>
        <a:p>
          <a:r>
            <a:rPr lang="en-US" dirty="0" smtClean="0"/>
            <a:t>Case Workshop</a:t>
          </a:r>
          <a:endParaRPr lang="en-US" dirty="0"/>
        </a:p>
      </dgm:t>
    </dgm:pt>
    <dgm:pt modelId="{1B02AD40-930E-484B-8D3B-A6BC0DBC21E8}" type="parTrans" cxnId="{31170B1F-7EB0-4B2A-8F0F-56B1B6FC946F}">
      <dgm:prSet/>
      <dgm:spPr/>
      <dgm:t>
        <a:bodyPr/>
        <a:lstStyle/>
        <a:p>
          <a:endParaRPr lang="en-US"/>
        </a:p>
      </dgm:t>
    </dgm:pt>
    <dgm:pt modelId="{C771B51F-31AE-4A70-8F08-389C33FCE48E}" type="sibTrans" cxnId="{31170B1F-7EB0-4B2A-8F0F-56B1B6FC946F}">
      <dgm:prSet/>
      <dgm:spPr/>
      <dgm:t>
        <a:bodyPr/>
        <a:lstStyle/>
        <a:p>
          <a:endParaRPr lang="en-US"/>
        </a:p>
      </dgm:t>
    </dgm:pt>
    <dgm:pt modelId="{C1C5DA06-5BFF-4C8C-BFE5-8097F831AF88}" type="pres">
      <dgm:prSet presAssocID="{D7423B25-4F07-4442-AA68-D9CF80B6DD7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B5E1DBF-3244-4553-A577-39E90132DFA1}" type="pres">
      <dgm:prSet presAssocID="{D7423B25-4F07-4442-AA68-D9CF80B6DD72}" presName="Name1" presStyleCnt="0"/>
      <dgm:spPr/>
    </dgm:pt>
    <dgm:pt modelId="{2E0E4C91-3476-440D-8982-8BD2D6958F88}" type="pres">
      <dgm:prSet presAssocID="{D7423B25-4F07-4442-AA68-D9CF80B6DD72}" presName="cycle" presStyleCnt="0"/>
      <dgm:spPr/>
    </dgm:pt>
    <dgm:pt modelId="{8BEA45AB-FEFE-4C2C-AAE8-2F64356670DC}" type="pres">
      <dgm:prSet presAssocID="{D7423B25-4F07-4442-AA68-D9CF80B6DD72}" presName="srcNode" presStyleLbl="node1" presStyleIdx="0" presStyleCnt="6"/>
      <dgm:spPr/>
    </dgm:pt>
    <dgm:pt modelId="{80D57283-FEBE-4A41-AA51-E473BD312FF2}" type="pres">
      <dgm:prSet presAssocID="{D7423B25-4F07-4442-AA68-D9CF80B6DD72}" presName="conn" presStyleLbl="parChTrans1D2" presStyleIdx="0" presStyleCnt="1"/>
      <dgm:spPr/>
      <dgm:t>
        <a:bodyPr/>
        <a:lstStyle/>
        <a:p>
          <a:endParaRPr lang="en-US"/>
        </a:p>
      </dgm:t>
    </dgm:pt>
    <dgm:pt modelId="{83BB99DF-5BA5-4E49-9ACD-5A3862404A04}" type="pres">
      <dgm:prSet presAssocID="{D7423B25-4F07-4442-AA68-D9CF80B6DD72}" presName="extraNode" presStyleLbl="node1" presStyleIdx="0" presStyleCnt="6"/>
      <dgm:spPr/>
    </dgm:pt>
    <dgm:pt modelId="{20E9CB1F-BFA0-4A9C-9296-B3600B5C6047}" type="pres">
      <dgm:prSet presAssocID="{D7423B25-4F07-4442-AA68-D9CF80B6DD72}" presName="dstNode" presStyleLbl="node1" presStyleIdx="0" presStyleCnt="6"/>
      <dgm:spPr/>
    </dgm:pt>
    <dgm:pt modelId="{2423BC77-AC07-47D7-8435-67F9D9FF46AF}" type="pres">
      <dgm:prSet presAssocID="{0B6EFD67-D9C9-4DF8-9FE7-A0821C3C4109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27C45-0CE6-43B0-BA0A-349AC9728E56}" type="pres">
      <dgm:prSet presAssocID="{0B6EFD67-D9C9-4DF8-9FE7-A0821C3C4109}" presName="accent_1" presStyleCnt="0"/>
      <dgm:spPr/>
    </dgm:pt>
    <dgm:pt modelId="{649E6967-EB31-43C1-BA55-5EC319EBEB1A}" type="pres">
      <dgm:prSet presAssocID="{0B6EFD67-D9C9-4DF8-9FE7-A0821C3C4109}" presName="accentRepeatNode" presStyleLbl="solidFgAcc1" presStyleIdx="0" presStyleCnt="6"/>
      <dgm:spPr/>
    </dgm:pt>
    <dgm:pt modelId="{FD8EE347-AE1E-4E98-8596-6BF64451FD5B}" type="pres">
      <dgm:prSet presAssocID="{3A32D662-9035-445F-A865-F36B29EBF8E2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36CF5F-3AF1-47D1-8CC2-A20B3BF35CE2}" type="pres">
      <dgm:prSet presAssocID="{3A32D662-9035-445F-A865-F36B29EBF8E2}" presName="accent_2" presStyleCnt="0"/>
      <dgm:spPr/>
    </dgm:pt>
    <dgm:pt modelId="{8A7C11AF-7542-4515-926C-7BF8CD94CC60}" type="pres">
      <dgm:prSet presAssocID="{3A32D662-9035-445F-A865-F36B29EBF8E2}" presName="accentRepeatNode" presStyleLbl="solidFgAcc1" presStyleIdx="1" presStyleCnt="6"/>
      <dgm:spPr/>
    </dgm:pt>
    <dgm:pt modelId="{E33115FA-1E84-414A-B1A9-640D26688B5E}" type="pres">
      <dgm:prSet presAssocID="{EDB4E508-B1EC-4BB7-9682-B116AB0ECECC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EAEB9B-338B-4DEE-8FF6-87DA52BB0ECE}" type="pres">
      <dgm:prSet presAssocID="{EDB4E508-B1EC-4BB7-9682-B116AB0ECECC}" presName="accent_3" presStyleCnt="0"/>
      <dgm:spPr/>
    </dgm:pt>
    <dgm:pt modelId="{34260CD4-DE47-4BE9-8319-83D67E7FF137}" type="pres">
      <dgm:prSet presAssocID="{EDB4E508-B1EC-4BB7-9682-B116AB0ECECC}" presName="accentRepeatNode" presStyleLbl="solidFgAcc1" presStyleIdx="2" presStyleCnt="6"/>
      <dgm:spPr/>
    </dgm:pt>
    <dgm:pt modelId="{33F94DB4-08ED-4249-9170-F35FE5D963AD}" type="pres">
      <dgm:prSet presAssocID="{FA4DE766-E536-4A05-B8A7-33D00F953F9A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7A911-CBBE-49AC-B959-270A992C3D2C}" type="pres">
      <dgm:prSet presAssocID="{FA4DE766-E536-4A05-B8A7-33D00F953F9A}" presName="accent_4" presStyleCnt="0"/>
      <dgm:spPr/>
    </dgm:pt>
    <dgm:pt modelId="{80C80F8A-B179-40FC-8EA6-0CE4FC65873F}" type="pres">
      <dgm:prSet presAssocID="{FA4DE766-E536-4A05-B8A7-33D00F953F9A}" presName="accentRepeatNode" presStyleLbl="solidFgAcc1" presStyleIdx="3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86650EE-1FF7-4DC5-BD15-9D77FA2D5D28}" type="pres">
      <dgm:prSet presAssocID="{F6D523CD-132F-495A-B9D3-E13E9AD44FAD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F30E15-F365-4145-BFDC-EE2A7769B38C}" type="pres">
      <dgm:prSet presAssocID="{F6D523CD-132F-495A-B9D3-E13E9AD44FAD}" presName="accent_5" presStyleCnt="0"/>
      <dgm:spPr/>
    </dgm:pt>
    <dgm:pt modelId="{482842E1-FF45-41A5-A34A-049C79433B86}" type="pres">
      <dgm:prSet presAssocID="{F6D523CD-132F-495A-B9D3-E13E9AD44FAD}" presName="accentRepeatNode" presStyleLbl="solidFgAcc1" presStyleIdx="4" presStyleCnt="6"/>
      <dgm:spPr/>
    </dgm:pt>
    <dgm:pt modelId="{9BDF887D-C1FE-46FC-937C-52C7C711AA04}" type="pres">
      <dgm:prSet presAssocID="{CD027106-9469-421A-B7A4-4A50AF084BC7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D77F7-B525-4EA8-9375-B8175FC377E1}" type="pres">
      <dgm:prSet presAssocID="{CD027106-9469-421A-B7A4-4A50AF084BC7}" presName="accent_6" presStyleCnt="0"/>
      <dgm:spPr/>
    </dgm:pt>
    <dgm:pt modelId="{C0AB49A9-C7F3-4BAD-9613-D7F2713D5E7E}" type="pres">
      <dgm:prSet presAssocID="{CD027106-9469-421A-B7A4-4A50AF084BC7}" presName="accentRepeatNode" presStyleLbl="solidFgAcc1" presStyleIdx="5" presStyleCnt="6"/>
      <dgm:spPr/>
    </dgm:pt>
  </dgm:ptLst>
  <dgm:cxnLst>
    <dgm:cxn modelId="{58586023-D448-4858-B8F3-D2214ACAC910}" type="presOf" srcId="{C7A25701-4388-40CB-88F4-EDC266DA94A1}" destId="{80D57283-FEBE-4A41-AA51-E473BD312FF2}" srcOrd="0" destOrd="0" presId="urn:microsoft.com/office/officeart/2008/layout/VerticalCurvedList"/>
    <dgm:cxn modelId="{4CB19953-C27D-4796-9115-CD5BDA5F75CA}" type="presOf" srcId="{F6D523CD-132F-495A-B9D3-E13E9AD44FAD}" destId="{086650EE-1FF7-4DC5-BD15-9D77FA2D5D28}" srcOrd="0" destOrd="0" presId="urn:microsoft.com/office/officeart/2008/layout/VerticalCurvedList"/>
    <dgm:cxn modelId="{902EBA46-72BE-4B88-B472-B264674EC634}" srcId="{D7423B25-4F07-4442-AA68-D9CF80B6DD72}" destId="{3A32D662-9035-445F-A865-F36B29EBF8E2}" srcOrd="1" destOrd="0" parTransId="{AD087518-2CC6-4C6B-9084-C8F3640E5FA6}" sibTransId="{02CD0E96-2ABE-43B1-88FC-51D4AB19DA8A}"/>
    <dgm:cxn modelId="{D98770EF-CE8B-4A4B-9708-6CF9E6A92AA4}" type="presOf" srcId="{3A32D662-9035-445F-A865-F36B29EBF8E2}" destId="{FD8EE347-AE1E-4E98-8596-6BF64451FD5B}" srcOrd="0" destOrd="0" presId="urn:microsoft.com/office/officeart/2008/layout/VerticalCurvedList"/>
    <dgm:cxn modelId="{31170B1F-7EB0-4B2A-8F0F-56B1B6FC946F}" srcId="{D7423B25-4F07-4442-AA68-D9CF80B6DD72}" destId="{CD027106-9469-421A-B7A4-4A50AF084BC7}" srcOrd="5" destOrd="0" parTransId="{1B02AD40-930E-484B-8D3B-A6BC0DBC21E8}" sibTransId="{C771B51F-31AE-4A70-8F08-389C33FCE48E}"/>
    <dgm:cxn modelId="{A3F07AB5-A1AD-481B-87DA-5B35B0FF76FF}" srcId="{D7423B25-4F07-4442-AA68-D9CF80B6DD72}" destId="{0B6EFD67-D9C9-4DF8-9FE7-A0821C3C4109}" srcOrd="0" destOrd="0" parTransId="{71F3F20E-89E8-429B-BF4D-43A6B5FC0486}" sibTransId="{C7A25701-4388-40CB-88F4-EDC266DA94A1}"/>
    <dgm:cxn modelId="{27CACC68-5ECA-452E-8753-F534A9B2252B}" srcId="{D7423B25-4F07-4442-AA68-D9CF80B6DD72}" destId="{FA4DE766-E536-4A05-B8A7-33D00F953F9A}" srcOrd="3" destOrd="0" parTransId="{3B9CC3DE-A692-4155-BEA6-1C36A92EA93B}" sibTransId="{ED70CBAE-2D2A-4EC4-84FC-EA6D529BFAC6}"/>
    <dgm:cxn modelId="{4EE82AF6-ED65-4FE5-9536-B32DE139F710}" type="presOf" srcId="{CD027106-9469-421A-B7A4-4A50AF084BC7}" destId="{9BDF887D-C1FE-46FC-937C-52C7C711AA04}" srcOrd="0" destOrd="0" presId="urn:microsoft.com/office/officeart/2008/layout/VerticalCurvedList"/>
    <dgm:cxn modelId="{8B0852E8-F3D4-41D5-9E39-98A0C258B727}" srcId="{D7423B25-4F07-4442-AA68-D9CF80B6DD72}" destId="{F6D523CD-132F-495A-B9D3-E13E9AD44FAD}" srcOrd="4" destOrd="0" parTransId="{1A19D18A-0945-4B54-B506-53EAF8481CF2}" sibTransId="{5FB20FDF-2F26-40D6-B0D6-8513B7A1A5A3}"/>
    <dgm:cxn modelId="{6FE9148C-E3EF-464C-99E2-13C879C3FE04}" type="presOf" srcId="{D7423B25-4F07-4442-AA68-D9CF80B6DD72}" destId="{C1C5DA06-5BFF-4C8C-BFE5-8097F831AF88}" srcOrd="0" destOrd="0" presId="urn:microsoft.com/office/officeart/2008/layout/VerticalCurvedList"/>
    <dgm:cxn modelId="{2F45CDBA-96BA-4C17-89BE-5DC9C7C53A7B}" srcId="{D7423B25-4F07-4442-AA68-D9CF80B6DD72}" destId="{EDB4E508-B1EC-4BB7-9682-B116AB0ECECC}" srcOrd="2" destOrd="0" parTransId="{5DC7C8A3-E61F-43BB-B8A2-EC63700A597D}" sibTransId="{A25A531D-4742-4B3D-B537-15223D267E8B}"/>
    <dgm:cxn modelId="{59D8F2BB-6A59-4D88-AC1D-B18FAE4A07C8}" type="presOf" srcId="{0B6EFD67-D9C9-4DF8-9FE7-A0821C3C4109}" destId="{2423BC77-AC07-47D7-8435-67F9D9FF46AF}" srcOrd="0" destOrd="0" presId="urn:microsoft.com/office/officeart/2008/layout/VerticalCurvedList"/>
    <dgm:cxn modelId="{299FC24D-55D5-4C5B-9967-02476BDACBDF}" type="presOf" srcId="{FA4DE766-E536-4A05-B8A7-33D00F953F9A}" destId="{33F94DB4-08ED-4249-9170-F35FE5D963AD}" srcOrd="0" destOrd="0" presId="urn:microsoft.com/office/officeart/2008/layout/VerticalCurvedList"/>
    <dgm:cxn modelId="{436F998E-E8D7-4574-B62A-999AF6678AB5}" type="presOf" srcId="{EDB4E508-B1EC-4BB7-9682-B116AB0ECECC}" destId="{E33115FA-1E84-414A-B1A9-640D26688B5E}" srcOrd="0" destOrd="0" presId="urn:microsoft.com/office/officeart/2008/layout/VerticalCurvedList"/>
    <dgm:cxn modelId="{52A8D5C9-FABA-41D9-9A54-FBAE91A5A93E}" type="presParOf" srcId="{C1C5DA06-5BFF-4C8C-BFE5-8097F831AF88}" destId="{8B5E1DBF-3244-4553-A577-39E90132DFA1}" srcOrd="0" destOrd="0" presId="urn:microsoft.com/office/officeart/2008/layout/VerticalCurvedList"/>
    <dgm:cxn modelId="{7B23A138-ABEB-4598-A699-8F24B755CD52}" type="presParOf" srcId="{8B5E1DBF-3244-4553-A577-39E90132DFA1}" destId="{2E0E4C91-3476-440D-8982-8BD2D6958F88}" srcOrd="0" destOrd="0" presId="urn:microsoft.com/office/officeart/2008/layout/VerticalCurvedList"/>
    <dgm:cxn modelId="{1193447E-FCDD-49F9-86A3-021BCE069350}" type="presParOf" srcId="{2E0E4C91-3476-440D-8982-8BD2D6958F88}" destId="{8BEA45AB-FEFE-4C2C-AAE8-2F64356670DC}" srcOrd="0" destOrd="0" presId="urn:microsoft.com/office/officeart/2008/layout/VerticalCurvedList"/>
    <dgm:cxn modelId="{D6DE53C1-61F5-4B92-9C1B-4B1D49141190}" type="presParOf" srcId="{2E0E4C91-3476-440D-8982-8BD2D6958F88}" destId="{80D57283-FEBE-4A41-AA51-E473BD312FF2}" srcOrd="1" destOrd="0" presId="urn:microsoft.com/office/officeart/2008/layout/VerticalCurvedList"/>
    <dgm:cxn modelId="{C67C3C36-0A02-4C87-9C31-7C4611FD95CA}" type="presParOf" srcId="{2E0E4C91-3476-440D-8982-8BD2D6958F88}" destId="{83BB99DF-5BA5-4E49-9ACD-5A3862404A04}" srcOrd="2" destOrd="0" presId="urn:microsoft.com/office/officeart/2008/layout/VerticalCurvedList"/>
    <dgm:cxn modelId="{4EB18248-DB7C-4F3D-AE2B-AE8D3536C32E}" type="presParOf" srcId="{2E0E4C91-3476-440D-8982-8BD2D6958F88}" destId="{20E9CB1F-BFA0-4A9C-9296-B3600B5C6047}" srcOrd="3" destOrd="0" presId="urn:microsoft.com/office/officeart/2008/layout/VerticalCurvedList"/>
    <dgm:cxn modelId="{CC5A7688-18C6-4BE4-9C88-C4B644CF6DF6}" type="presParOf" srcId="{8B5E1DBF-3244-4553-A577-39E90132DFA1}" destId="{2423BC77-AC07-47D7-8435-67F9D9FF46AF}" srcOrd="1" destOrd="0" presId="urn:microsoft.com/office/officeart/2008/layout/VerticalCurvedList"/>
    <dgm:cxn modelId="{C5E86D38-577C-42D8-A9E1-152AA679C638}" type="presParOf" srcId="{8B5E1DBF-3244-4553-A577-39E90132DFA1}" destId="{F1427C45-0CE6-43B0-BA0A-349AC9728E56}" srcOrd="2" destOrd="0" presId="urn:microsoft.com/office/officeart/2008/layout/VerticalCurvedList"/>
    <dgm:cxn modelId="{3E1833D1-7486-46F2-B4C5-DC0623D49405}" type="presParOf" srcId="{F1427C45-0CE6-43B0-BA0A-349AC9728E56}" destId="{649E6967-EB31-43C1-BA55-5EC319EBEB1A}" srcOrd="0" destOrd="0" presId="urn:microsoft.com/office/officeart/2008/layout/VerticalCurvedList"/>
    <dgm:cxn modelId="{D739558B-E1B7-48BE-8312-BAFD6C565BCC}" type="presParOf" srcId="{8B5E1DBF-3244-4553-A577-39E90132DFA1}" destId="{FD8EE347-AE1E-4E98-8596-6BF64451FD5B}" srcOrd="3" destOrd="0" presId="urn:microsoft.com/office/officeart/2008/layout/VerticalCurvedList"/>
    <dgm:cxn modelId="{12E7B8FD-47D2-4BA5-B81F-71152D9DD1EF}" type="presParOf" srcId="{8B5E1DBF-3244-4553-A577-39E90132DFA1}" destId="{9236CF5F-3AF1-47D1-8CC2-A20B3BF35CE2}" srcOrd="4" destOrd="0" presId="urn:microsoft.com/office/officeart/2008/layout/VerticalCurvedList"/>
    <dgm:cxn modelId="{2CCD12A7-4492-4C97-AF55-00C86481F464}" type="presParOf" srcId="{9236CF5F-3AF1-47D1-8CC2-A20B3BF35CE2}" destId="{8A7C11AF-7542-4515-926C-7BF8CD94CC60}" srcOrd="0" destOrd="0" presId="urn:microsoft.com/office/officeart/2008/layout/VerticalCurvedList"/>
    <dgm:cxn modelId="{D7B5D95F-BA08-4F76-8038-747F0721BE2C}" type="presParOf" srcId="{8B5E1DBF-3244-4553-A577-39E90132DFA1}" destId="{E33115FA-1E84-414A-B1A9-640D26688B5E}" srcOrd="5" destOrd="0" presId="urn:microsoft.com/office/officeart/2008/layout/VerticalCurvedList"/>
    <dgm:cxn modelId="{A32E7517-41F1-4E06-8637-B669EF588A88}" type="presParOf" srcId="{8B5E1DBF-3244-4553-A577-39E90132DFA1}" destId="{95EAEB9B-338B-4DEE-8FF6-87DA52BB0ECE}" srcOrd="6" destOrd="0" presId="urn:microsoft.com/office/officeart/2008/layout/VerticalCurvedList"/>
    <dgm:cxn modelId="{8E688F38-F51C-4837-AF2B-3D9F66FEE41C}" type="presParOf" srcId="{95EAEB9B-338B-4DEE-8FF6-87DA52BB0ECE}" destId="{34260CD4-DE47-4BE9-8319-83D67E7FF137}" srcOrd="0" destOrd="0" presId="urn:microsoft.com/office/officeart/2008/layout/VerticalCurvedList"/>
    <dgm:cxn modelId="{CC9B52AD-F59C-48ED-B04A-CF573A8504CB}" type="presParOf" srcId="{8B5E1DBF-3244-4553-A577-39E90132DFA1}" destId="{33F94DB4-08ED-4249-9170-F35FE5D963AD}" srcOrd="7" destOrd="0" presId="urn:microsoft.com/office/officeart/2008/layout/VerticalCurvedList"/>
    <dgm:cxn modelId="{CE6B60AB-939B-44B6-93F3-32B56DEC3F62}" type="presParOf" srcId="{8B5E1DBF-3244-4553-A577-39E90132DFA1}" destId="{2697A911-CBBE-49AC-B959-270A992C3D2C}" srcOrd="8" destOrd="0" presId="urn:microsoft.com/office/officeart/2008/layout/VerticalCurvedList"/>
    <dgm:cxn modelId="{DF8636D2-BEEB-477E-B7BC-A1DC108F1782}" type="presParOf" srcId="{2697A911-CBBE-49AC-B959-270A992C3D2C}" destId="{80C80F8A-B179-40FC-8EA6-0CE4FC65873F}" srcOrd="0" destOrd="0" presId="urn:microsoft.com/office/officeart/2008/layout/VerticalCurvedList"/>
    <dgm:cxn modelId="{5A268905-A9BD-4E87-AE9D-2189E39144D9}" type="presParOf" srcId="{8B5E1DBF-3244-4553-A577-39E90132DFA1}" destId="{086650EE-1FF7-4DC5-BD15-9D77FA2D5D28}" srcOrd="9" destOrd="0" presId="urn:microsoft.com/office/officeart/2008/layout/VerticalCurvedList"/>
    <dgm:cxn modelId="{15D4086D-3628-4A68-BECC-ECFF79C33629}" type="presParOf" srcId="{8B5E1DBF-3244-4553-A577-39E90132DFA1}" destId="{7DF30E15-F365-4145-BFDC-EE2A7769B38C}" srcOrd="10" destOrd="0" presId="urn:microsoft.com/office/officeart/2008/layout/VerticalCurvedList"/>
    <dgm:cxn modelId="{2A3985D8-9FAC-4137-9225-F22DB21FF6DC}" type="presParOf" srcId="{7DF30E15-F365-4145-BFDC-EE2A7769B38C}" destId="{482842E1-FF45-41A5-A34A-049C79433B86}" srcOrd="0" destOrd="0" presId="urn:microsoft.com/office/officeart/2008/layout/VerticalCurvedList"/>
    <dgm:cxn modelId="{52933587-33DD-4544-937D-7CA39C75C413}" type="presParOf" srcId="{8B5E1DBF-3244-4553-A577-39E90132DFA1}" destId="{9BDF887D-C1FE-46FC-937C-52C7C711AA04}" srcOrd="11" destOrd="0" presId="urn:microsoft.com/office/officeart/2008/layout/VerticalCurvedList"/>
    <dgm:cxn modelId="{17B41614-FDAA-48AC-9AAF-F605DB8CB50B}" type="presParOf" srcId="{8B5E1DBF-3244-4553-A577-39E90132DFA1}" destId="{343D77F7-B525-4EA8-9375-B8175FC377E1}" srcOrd="12" destOrd="0" presId="urn:microsoft.com/office/officeart/2008/layout/VerticalCurvedList"/>
    <dgm:cxn modelId="{3E934F19-10D2-46AC-9E59-E0CE32C0F559}" type="presParOf" srcId="{343D77F7-B525-4EA8-9375-B8175FC377E1}" destId="{C0AB49A9-C7F3-4BAD-9613-D7F2713D5E7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D57283-FEBE-4A41-AA51-E473BD312FF2}">
      <dsp:nvSpPr>
        <dsp:cNvPr id="0" name=""/>
        <dsp:cNvSpPr/>
      </dsp:nvSpPr>
      <dsp:spPr>
        <a:xfrm>
          <a:off x="-5600134" y="-857316"/>
          <a:ext cx="6667632" cy="6667632"/>
        </a:xfrm>
        <a:prstGeom prst="blockArc">
          <a:avLst>
            <a:gd name="adj1" fmla="val 18900000"/>
            <a:gd name="adj2" fmla="val 2700000"/>
            <a:gd name="adj3" fmla="val 32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3BC77-AC07-47D7-8435-67F9D9FF46AF}">
      <dsp:nvSpPr>
        <dsp:cNvPr id="0" name=""/>
        <dsp:cNvSpPr/>
      </dsp:nvSpPr>
      <dsp:spPr>
        <a:xfrm>
          <a:off x="397840" y="260824"/>
          <a:ext cx="6695732" cy="521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3902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Case	</a:t>
          </a:r>
          <a:endParaRPr lang="en-US" sz="2800" kern="1200" dirty="0"/>
        </a:p>
      </dsp:txBody>
      <dsp:txXfrm>
        <a:off x="397840" y="260824"/>
        <a:ext cx="6695732" cy="521451"/>
      </dsp:txXfrm>
    </dsp:sp>
    <dsp:sp modelId="{649E6967-EB31-43C1-BA55-5EC319EBEB1A}">
      <dsp:nvSpPr>
        <dsp:cNvPr id="0" name=""/>
        <dsp:cNvSpPr/>
      </dsp:nvSpPr>
      <dsp:spPr>
        <a:xfrm>
          <a:off x="71933" y="195643"/>
          <a:ext cx="651814" cy="6518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8EE347-AE1E-4E98-8596-6BF64451FD5B}">
      <dsp:nvSpPr>
        <dsp:cNvPr id="0" name=""/>
        <dsp:cNvSpPr/>
      </dsp:nvSpPr>
      <dsp:spPr>
        <a:xfrm>
          <a:off x="826770" y="1042903"/>
          <a:ext cx="6266802" cy="521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3902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Schedule</a:t>
          </a:r>
          <a:endParaRPr lang="en-US" sz="2800" kern="1200" dirty="0"/>
        </a:p>
      </dsp:txBody>
      <dsp:txXfrm>
        <a:off x="826770" y="1042903"/>
        <a:ext cx="6266802" cy="521451"/>
      </dsp:txXfrm>
    </dsp:sp>
    <dsp:sp modelId="{8A7C11AF-7542-4515-926C-7BF8CD94CC60}">
      <dsp:nvSpPr>
        <dsp:cNvPr id="0" name=""/>
        <dsp:cNvSpPr/>
      </dsp:nvSpPr>
      <dsp:spPr>
        <a:xfrm>
          <a:off x="500862" y="977722"/>
          <a:ext cx="651814" cy="6518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3115FA-1E84-414A-B1A9-640D26688B5E}">
      <dsp:nvSpPr>
        <dsp:cNvPr id="0" name=""/>
        <dsp:cNvSpPr/>
      </dsp:nvSpPr>
      <dsp:spPr>
        <a:xfrm>
          <a:off x="1022909" y="1824982"/>
          <a:ext cx="6070663" cy="521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3902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Rules &amp; Requirements</a:t>
          </a:r>
          <a:endParaRPr lang="en-US" sz="2800" kern="1200" dirty="0"/>
        </a:p>
      </dsp:txBody>
      <dsp:txXfrm>
        <a:off x="1022909" y="1824982"/>
        <a:ext cx="6070663" cy="521451"/>
      </dsp:txXfrm>
    </dsp:sp>
    <dsp:sp modelId="{34260CD4-DE47-4BE9-8319-83D67E7FF137}">
      <dsp:nvSpPr>
        <dsp:cNvPr id="0" name=""/>
        <dsp:cNvSpPr/>
      </dsp:nvSpPr>
      <dsp:spPr>
        <a:xfrm>
          <a:off x="697001" y="1759800"/>
          <a:ext cx="651814" cy="6518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F94DB4-08ED-4249-9170-F35FE5D963AD}">
      <dsp:nvSpPr>
        <dsp:cNvPr id="0" name=""/>
        <dsp:cNvSpPr/>
      </dsp:nvSpPr>
      <dsp:spPr>
        <a:xfrm>
          <a:off x="1022909" y="2606565"/>
          <a:ext cx="6070663" cy="521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3902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Judges &amp; Prizes</a:t>
          </a:r>
          <a:endParaRPr lang="en-US" sz="2800" kern="1200" dirty="0"/>
        </a:p>
      </dsp:txBody>
      <dsp:txXfrm>
        <a:off x="1022909" y="2606565"/>
        <a:ext cx="6070663" cy="521451"/>
      </dsp:txXfrm>
    </dsp:sp>
    <dsp:sp modelId="{80C80F8A-B179-40FC-8EA6-0CE4FC65873F}">
      <dsp:nvSpPr>
        <dsp:cNvPr id="0" name=""/>
        <dsp:cNvSpPr/>
      </dsp:nvSpPr>
      <dsp:spPr>
        <a:xfrm>
          <a:off x="697001" y="2541384"/>
          <a:ext cx="651814" cy="65181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650EE-1FF7-4DC5-BD15-9D77FA2D5D28}">
      <dsp:nvSpPr>
        <dsp:cNvPr id="0" name=""/>
        <dsp:cNvSpPr/>
      </dsp:nvSpPr>
      <dsp:spPr>
        <a:xfrm>
          <a:off x="826770" y="3388644"/>
          <a:ext cx="6266802" cy="521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3902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Mentorship</a:t>
          </a:r>
          <a:endParaRPr lang="en-US" sz="2800" kern="1200" dirty="0"/>
        </a:p>
      </dsp:txBody>
      <dsp:txXfrm>
        <a:off x="826770" y="3388644"/>
        <a:ext cx="6266802" cy="521451"/>
      </dsp:txXfrm>
    </dsp:sp>
    <dsp:sp modelId="{482842E1-FF45-41A5-A34A-049C79433B86}">
      <dsp:nvSpPr>
        <dsp:cNvPr id="0" name=""/>
        <dsp:cNvSpPr/>
      </dsp:nvSpPr>
      <dsp:spPr>
        <a:xfrm>
          <a:off x="500862" y="3323463"/>
          <a:ext cx="651814" cy="6518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DF887D-C1FE-46FC-937C-52C7C711AA04}">
      <dsp:nvSpPr>
        <dsp:cNvPr id="0" name=""/>
        <dsp:cNvSpPr/>
      </dsp:nvSpPr>
      <dsp:spPr>
        <a:xfrm>
          <a:off x="397840" y="4170723"/>
          <a:ext cx="6695732" cy="521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3902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Case Workshop</a:t>
          </a:r>
          <a:endParaRPr lang="en-US" sz="2800" kern="1200" dirty="0"/>
        </a:p>
      </dsp:txBody>
      <dsp:txXfrm>
        <a:off x="397840" y="4170723"/>
        <a:ext cx="6695732" cy="521451"/>
      </dsp:txXfrm>
    </dsp:sp>
    <dsp:sp modelId="{C0AB49A9-C7F3-4BAD-9613-D7F2713D5E7E}">
      <dsp:nvSpPr>
        <dsp:cNvPr id="0" name=""/>
        <dsp:cNvSpPr/>
      </dsp:nvSpPr>
      <dsp:spPr>
        <a:xfrm>
          <a:off x="71933" y="4105541"/>
          <a:ext cx="651814" cy="6518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D990D-6E15-4C66-8C63-33665103F49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70B16-2F84-4545-959D-38E08EE48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45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70B16-2F84-4545-959D-38E08EE48F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77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70B16-2F84-4545-959D-38E08EE48F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89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David</a:t>
            </a:r>
            <a:r>
              <a:rPr lang="en-US" baseline="0" dirty="0" smtClean="0"/>
              <a:t> –this will be posted on the website!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70B16-2F84-4545-959D-38E08EE48F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21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70B16-2F84-4545-959D-38E08EE48F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75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70B16-2F84-4545-959D-38E08EE48F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19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70B16-2F84-4545-959D-38E08EE48F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36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Jason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70B16-2F84-4545-959D-38E08EE48F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67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70B16-2F84-4545-959D-38E08EE48F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97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70B16-2F84-4545-959D-38E08EE48F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89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70B16-2F84-4545-959D-38E08EE48F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89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70B16-2F84-4545-959D-38E08EE48F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89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25889-7EE9-4571-8299-EA1F938F562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B6692-CACE-4D6B-AA34-D6631BBB51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25889-7EE9-4571-8299-EA1F938F562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B6692-CACE-4D6B-AA34-D6631BBB5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25889-7EE9-4571-8299-EA1F938F562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B6692-CACE-4D6B-AA34-D6631BBB5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25889-7EE9-4571-8299-EA1F938F562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B6692-CACE-4D6B-AA34-D6631BBB5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25889-7EE9-4571-8299-EA1F938F562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B6692-CACE-4D6B-AA34-D6631BBB51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25889-7EE9-4571-8299-EA1F938F562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B6692-CACE-4D6B-AA34-D6631BBB5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25889-7EE9-4571-8299-EA1F938F562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B6692-CACE-4D6B-AA34-D6631BBB5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25889-7EE9-4571-8299-EA1F938F562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B6692-CACE-4D6B-AA34-D6631BBB5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25889-7EE9-4571-8299-EA1F938F562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B6692-CACE-4D6B-AA34-D6631BBB516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25889-7EE9-4571-8299-EA1F938F562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B6692-CACE-4D6B-AA34-D6631BBB5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25889-7EE9-4571-8299-EA1F938F562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B6692-CACE-4D6B-AA34-D6631BBB51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2325889-7EE9-4571-8299-EA1F938F5621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B4B6692-CACE-4D6B-AA34-D6631BBB516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ccombsspringcase2014@gmail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772400" cy="990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McCombs Spring Case Competition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057400"/>
            <a:ext cx="6851073" cy="4433047"/>
          </a:xfr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itle 2"/>
          <p:cNvSpPr txBox="1">
            <a:spLocks/>
          </p:cNvSpPr>
          <p:nvPr/>
        </p:nvSpPr>
        <p:spPr>
          <a:xfrm>
            <a:off x="1288473" y="1447800"/>
            <a:ext cx="57150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Kickoff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09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400" y="4267200"/>
            <a:ext cx="2667000" cy="21717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Danny An</a:t>
            </a:r>
          </a:p>
          <a:p>
            <a:r>
              <a:rPr lang="en-US" sz="2400" dirty="0" err="1" smtClean="0"/>
              <a:t>Pranitha</a:t>
            </a:r>
            <a:r>
              <a:rPr lang="en-US" sz="2400" dirty="0" smtClean="0"/>
              <a:t> </a:t>
            </a:r>
            <a:r>
              <a:rPr lang="en-US" sz="2400" dirty="0" err="1" smtClean="0"/>
              <a:t>Patil</a:t>
            </a:r>
            <a:endParaRPr lang="en-US" sz="2400" dirty="0" smtClean="0"/>
          </a:p>
          <a:p>
            <a:r>
              <a:rPr lang="en-US" sz="2400" dirty="0" err="1" smtClean="0"/>
              <a:t>Mohnish</a:t>
            </a:r>
            <a:r>
              <a:rPr lang="en-US" sz="2400" dirty="0" smtClean="0"/>
              <a:t> Gandhi</a:t>
            </a:r>
          </a:p>
          <a:p>
            <a:r>
              <a:rPr lang="en-US" sz="2400" dirty="0" smtClean="0"/>
              <a:t>John Connell</a:t>
            </a:r>
          </a:p>
          <a:p>
            <a:endParaRPr lang="en-US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33800" y="4287982"/>
            <a:ext cx="2514600" cy="235527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200" dirty="0" err="1" smtClean="0"/>
              <a:t>Nakul</a:t>
            </a:r>
            <a:r>
              <a:rPr lang="en-US" sz="2200" dirty="0" smtClean="0"/>
              <a:t> Shah</a:t>
            </a:r>
          </a:p>
          <a:p>
            <a:r>
              <a:rPr lang="en-US" sz="2200" dirty="0" smtClean="0"/>
              <a:t>Ed Zhang</a:t>
            </a:r>
          </a:p>
          <a:p>
            <a:r>
              <a:rPr lang="en-US" sz="2200" dirty="0" smtClean="0"/>
              <a:t>Spencer Davis</a:t>
            </a:r>
          </a:p>
          <a:p>
            <a:r>
              <a:rPr lang="en-US" sz="2200" dirty="0" smtClean="0"/>
              <a:t>Kevin Mei</a:t>
            </a:r>
          </a:p>
          <a:p>
            <a:r>
              <a:rPr lang="en-US" sz="2200" dirty="0" err="1" smtClean="0"/>
              <a:t>Neha</a:t>
            </a:r>
            <a:r>
              <a:rPr lang="en-US" sz="2200" dirty="0" smtClean="0"/>
              <a:t> Vaidya</a:t>
            </a:r>
          </a:p>
          <a:p>
            <a:r>
              <a:rPr lang="en-US" sz="2200" dirty="0" smtClean="0"/>
              <a:t>Parker Kim</a:t>
            </a:r>
          </a:p>
          <a:p>
            <a:endParaRPr lang="en-US" sz="22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19200" y="4267200"/>
            <a:ext cx="3136392" cy="236220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200" dirty="0" smtClean="0"/>
              <a:t>Jane </a:t>
            </a:r>
            <a:r>
              <a:rPr lang="en-US" sz="2200" dirty="0" err="1" smtClean="0"/>
              <a:t>Tejajuwana</a:t>
            </a:r>
            <a:endParaRPr lang="en-US" sz="2200" dirty="0" smtClean="0"/>
          </a:p>
          <a:p>
            <a:r>
              <a:rPr lang="en-US" sz="2200" dirty="0" smtClean="0"/>
              <a:t>Tommy Pigeon</a:t>
            </a:r>
          </a:p>
          <a:p>
            <a:r>
              <a:rPr lang="en-US" sz="2200" dirty="0" smtClean="0"/>
              <a:t>Bari </a:t>
            </a:r>
            <a:r>
              <a:rPr lang="en-US" sz="2200" dirty="0" err="1" smtClean="0"/>
              <a:t>Rabinovich</a:t>
            </a:r>
            <a:endParaRPr lang="en-US" sz="2200" dirty="0" smtClean="0"/>
          </a:p>
          <a:p>
            <a:r>
              <a:rPr lang="en-US" sz="2200" dirty="0" smtClean="0"/>
              <a:t>Holly Wertheimer</a:t>
            </a:r>
          </a:p>
          <a:p>
            <a:r>
              <a:rPr lang="en-US" sz="2200" dirty="0" smtClean="0"/>
              <a:t>Jay Shah</a:t>
            </a:r>
          </a:p>
          <a:p>
            <a:r>
              <a:rPr lang="en-US" sz="2200" dirty="0" smtClean="0"/>
              <a:t>Nicole Ferraro</a:t>
            </a:r>
          </a:p>
          <a:p>
            <a:endParaRPr lang="en-US" sz="1400" dirty="0" smtClean="0"/>
          </a:p>
        </p:txBody>
      </p:sp>
      <p:pic>
        <p:nvPicPr>
          <p:cNvPr id="1026" name="Picture 2" descr="http://i2.cdn.turner.com/money/.element/img/1.0/sections/mag/fortune/mba100/2008/gallery/deloit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78198"/>
            <a:ext cx="1828800" cy="1376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2.cdn.turner.com/money/galleries/2009/fortune/0905/gallery.top_mba_employers.fortune/images/boston_consulting_grou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88473"/>
            <a:ext cx="1866900" cy="140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6" descr="data:image/jpeg;base64,/9j/4AAQSkZJRgABAQAAAQABAAD/2wCEAAkGBxQHBhQIBwgWFBUUGBsbFRgYGRweIBsfIB0aHhggHBofICgsHSYnIRwXITEiJykrOi4uHCUzODgsNygtLisBCgoKDg0OGxAPGzcmGRw3Nyw0Ky81Ly0rKy0sLSwuLCsrLCwwLCwsLDAsKy8sLCwsLDcrOCstLCwrNzErMiwrK//AABEIAMMBAgMBEQACEQEDEQH/xAAcAAEAAgMBAQEAAAAAAAAAAAAABgcEBQgDAgH/xABTEAACAQEDBgYHFAkCBwAAAAAAAQIDBAURBgcSITFBEzJRYXGBFBciVZGTsQgVFjM2QlJTdIKSobLBwsPS0+HiIzQ1VGJjc4OEN3IkJUOio7PR/8QAGgEBAQADAQEAAAAAAAAAAAAAAAUCAwQBBv/EADIRAQAAAgYIBAcAAwAAAAAAAAABAgQFERKBoQMVMUJRUsHhFEFhsRMhMjM0U2IikfD/2gAMAwEAAhEDEQA/ALxAAAAAAAAAAAAAAAAAAAAAAARrLTi0vffRItcbJMeinVu9h1RciKgAAAAJNkXxq3vPplmp9s+HVMrLZLj0ScuJYAAAAAAAAAAAAAAAAAAAAAAAAAAAABDs4dR040NCWHH+gR623MeixVMIRv2+nVDeyZe2MirFyXgdky9sYLkvA7Jl7YwXJeB2TL2xguS8DsmXtjBcl4N3kxa5xdTRrNcX6R2UOeaWM12Nmzq4qZo5Y3bYceiV3Pap1bbo1Krawepsq0bSTzT2Ril0jRyyyWwg3pRcAAAAAAAAAAAAAAAAAAAAAAAAAAAACGZxuLQ9/wDQI9bbmPRZqjfw6oURVkAAAAG6ya21Pe/SOqi7Y/8AcXHS93Holdx/r66GVKJ9xLpP20jKiaAAAAAAAAAAAAAAAAAAAAAAAAAAAAgWdTi2b+59AjVvskx6LlS7+HVACMvAAAAA2F0LXPq+c06WGxo03k3d3L/idm5nPPCFjk0v0tro8xpuy8HPaaPMLsvAtbC4VhekcFy+RlOp5YQpctnr7Oal/ailh9mkAAAAAAAAAAAAAAAAAAAAAAAABAs6nFs39z6BHrfZJj0XKl38OqAEVeAAAABsbo2z6vnNOl8mjTeTd3d+tdTNE+xyaX6W1NTmANhcX7Uj1+RlOqPy5cfZz0r7UUrPsUgAAAAAAAAAAAAAAAAAAAAAAAAIFnU4tm/ufQI9b7JMei5Uu/h1QAirwAAAANjdG2fV85p0vk0abybu7v1rqZon2OTS/S2pqcwBsLi/akevyMp1R+XLj7OelfailZ9ikAAAAAAAAAAAAAAAAAAAAAAAABXWd/i2X+79WS6z2S49Fupt/DqrckrYAAzbN6SjTPtZwehi9bG6Ns+r5zTpfJo03k3d3frXUzRPscml+ltTU5gDYXF+1I9fkZTqj8uXH2c9K+1FKz7FIAAAAAAAAAAAAAAAAAAAAAAAACs89FfgI2TuccXV+rJ1YSXoS4rlSwtv4dVY9n/y/j/AmfB9V26dn/y/j/AfB9S6dn/y/j/AfB9S6yqF5YU0uC+P8DXNoPntbISfJ9+ef8n4/wADH4Hq9+GzLuvjgnL9Bjjhv6eYwno1vm1z6G95tpYsoHCvpdirY/XfgapqJbDa0z0W2FlrP9E7/c18P8pr8HDmyafBf1l3PRO/3NfD/KPBw5sjwX9Zd2bdGVbpW+M+wk8MfX83+0oVZRblJljbx9mnT0CE0kYXsu6Qejd97l4z8p9TcT9VQ58u56N33uXjPyi4aqhz5d0xMEcAAAAAAAAAAAAAAAAAAAAAAq3PjxbH01fqzhpuyVdqTfw6qrJ6+AAPelxDCba2S7H0eMmRZN/V85jM8izbP6aYRYzbGWYsADIu/wDWl1+Q7av/ACJcfZr0v0tufROUAt40vkQAAAAAAAAAAAAAAAAAAAAACrc+PFsfTV+rOGm7JV2pN/Dqqsnr4AA96XEMJtrZLsfR4yZFk39XzmMzyLNs/pphFjNsZZiwAMi7/wBaXX5Dtq/8iXH2a9L9Lbn0TlALeNL5EAAAAAAAAAAAAAAAimXWWDyTVFxsCq8Lp7Z6OGjo/wAMscdL4jRptN8Oz5bXfQaFCk3v8rLPS3bjBFO3DLvCvHv7s0eNhwUNSQ/Zl3O3DLvCvHv7seNhwNSQ/Zl3O3DLvCvHv7seNhwNSQ/Zl3O3DLvCvHv7seNhwNSQ/Zl3O3DLvCvHv7seNhwNSQ/Zl3ftOfbXloVY9idia9T4TT4TpUNHDg+fHHdge/Kk+ljyMNWfOH+V/Cyz/fF6dp+PfyXil9seChxea7jyZ9jtPx7+S8UvtjwUOJruPJn2O0/Hv5LxS+2PBQ4mu48mfZ6RzRxjHDz6fil9sxjQIR3mUK9jDcz7P3tSx79PxS+2eeAhzGvY/rz7PSlmpVPH/nL1/wApfbPI1fCO8a9jyZ9ntTzYKEtLz3fi19ox1bDmyeRryMdzPs9e1uu+r8WvtHmrYc2TzXceTPsdrdd9X4tfaGrYc2RruPJn2elnzeKjV01ebf8Ab/MbqPQoaLSQnvW2MZq5jNCy5n2ZfoIXfB/A/MUb7XrX+M+x6CF3wfwPzC+a1/jPslxgkAAAAAAAAAAAAAAAFXZ74uULJoxb11di/pnFTYfKC7UkYQjPh1VZwUva5eBnBZFevQ4nBS9rl4GLIl6HE4KXtcvAxZEvQ4nBS9rl4GLIl6HE4KXtcvAxZEvQ4rOzIQca9s0otaqO1c9U7qF5oddxhGEmPRax3IAAAAAAAAAAAAAAAAAAAAAAAAAAAAAAAAAAAAAAAAAAAAAAAAAAAAAAAAAAAAAAAAAAAAAAAAAAAAAAAAAAAAAAAAAAAAAAAAAAAAAAAAAAAAAAAAAAAAAAAAAAAAAAAAA+KtRUabqVZqKW1t4JdLAhl+51rsuZOMr0VaS9bQWnj75dz4ZAQa1eaCjGu1ZMnHKG5yraLfTFQaXhYFw3le9G6bB2detrhRhhrlNpLoXK+ZbQKyvnPzY7LUdO6buq2jDZJtU4voxxl4YoDwurP7Zq9RRvW5qtFN4YwnGolzvFQfgT6wLTuW+aF/XfG33Ra41actko7nyNPXF8zSYGeBrr0v2zXRHG9bzo0eThKkYt9Cb1gQ29c8112DFUbXUrtPDClTflnop9TAzMi851lyyvZ3bdllrwnGDm3UjBLBOKfFnJ490twE3A8rVaI2OzStNqqKMIRcpyexJLFt9CAq95+buTwVgtb95S+9AlWQuXtny3dbzqs9aHAaGlwsYrHT08MNGcvYPbhuAlYFP5VZ9KV23hKxXJdjr6DalUnLQi2tujHBtrneHQwNxm/wA7lDKu3K7LZZXZ68uItLSjPDXgpYLB7dTW7bjqAsgDXX5ftnyfsfZl826FGG5yet78IxWuT5kmwKyvnP1ZbNNwui66tfD10mqcXzrVJ+FIDRvzQNXS1ZPQw/qvy6IG5uXP3ZrRUVO+bpqUMXxoSVRLnawi11JgWnc170b8sEbfdNrjVpy2Sj5GtsXyppNAZwAAAAAAAAABzHfGQ+UF+VeEvex1qzxxSnXptLojwmEepICuAAFhXrkffuVVfzwvS7a1R4dzpyhFRXJGm5LRWrYkgIdfVxWi4bQqF8XfUoyezTi0pYbdF7JbVrTYGuAk+b7LCrkZf0bbQk3Slgq9NbJx6PZRxbi+rY3iHQmcu7bVlVkjSjkfbMHOpCppRqOCnScJ+uW1Nyg8HycwFC3vmyvS6rLUt1vun9HTTlOaqU5alrbwU8fiAhwFpeZ19XVT3NP5dIDpEClfNA5Z8BZ1krd9Xup4StLT2R2wh18Z8yjukBQwF4+Zl23h/j/XgXkBxPe/7Vrf1J/KYH1csqkb5oSsHpqqw4P/AHaS0PjwA6sziZaU8irk7LrJTqzxjQp48aW9v+GOKbfOlvQHLGUF/V8oryleF72p1Jy5dkVujFbIpciAzsick62WN+Ru2wYRXGqVHshHe2t73Jb29yxaC8MoM29gyZzf2udku9VKsaE3w1Xup4pbVjqh71IDm8Ca5pMqKmTmWFGFOo+CtE40q0NzUnhGWHLFvHHkxW8Dq4AAAAAAAAAAAcOAAO4KHpEeheQDAyhuOjlFdM7svSipQmuuL3Si9zW5gce39dcrkvqtddp41GcoN7McHqa5msGukDAA6gzEXq7yzfwpVJYuz1J0tfIsJx8Cml1ASHOJ6g7d7mq/IYHHwFpeZ19XVT3NP5dIC9ssso6eSuTtW9rVg9BYQjjhpzfEj1va9yxe4DkK87dUve8Kt422bnOpJznLpfxLWklu1IDEAvHzMu28P8f68C8gOJ73/atb+pP5TAs/MNkU7zvdZSW+l+hs7/Q4rj1OVc0NuPssORgR3PJlA7+y6rRU8adnfA01yaLwm+uelr5MOQCDgdH+Z4uhWPI+d5OPd2iq9f8ADDuYr4XCPrAm+XVineOR1rsVipadSpRnGEVhrbWpawOQLbYql32h2e32adKa2xnFxa6U0mBMs0+R1bKPKajao0GrPQqRnVqNdz3LUtBPe20lgtieIHVQAAAAAAAAAAA4cAAdwUPSI9C8gH2ByrnsgoZzbXo7+Cf/AIaeIEGA6I8zcn6FLQ3s7IeHi6ePzATnOJ6g7d7mq/IYHHwFpeZ19XVT3NP5dIDFz3ZZeiPKLztsVXGz2VuKweqdTZOXOlhop8za4wGxvHI30M5l5262U8LRaqlGU09sIY404YPY9ek+d4PioCpgLx8zLtvD/H+vAsTOXlpDIy4HaE069TGNng98t8mvYxxTfUtWIHOuQOSVXLnKPsZSagnp2irhxYt68N2lJ4pLpexMDq667up3Td1O77voqFOlFRhFbkufe97b2vWwOLrfXdpt1SvVXdTnKT6W22BjgdT5j5J5s7Ko7nVx8bUfkaAngHlXs0LSsLRQjLDZpJPygekYqEdGEcEtiQH6AAAAAAAAAAAOHAAHcFD0iPQvIB9gci50Lyje2X9stdF4x4TQT5eDiqeK5noYgRYDqnMtczubN/QVWGEq7daXv8ND/sUANxnE9Qdu9zVfkMDj4DdZL5R1Mm6levYNVStQlRjL2GlKDlJc+jGSXI2nuAlmZTIz0S5R9n22ljZ7M1KWK1TnthDn2aT5kk+MBa+fz/Tuf9Wn5QOYgLjzAXrSuO7L0vO8quhTpRoOT8dglytvBJb20BCL8vS1ZystE6VLGdWWhQp46oQWLSx5ljKUul6tgHS2Q2SlLI+4IXbZO6lxqtTDXOb2vmW5LcktrxbCQgcc5dXW7myxtdgnHDRrTcf9snpQfXGUWBogL78zllDGpd9bJ6tU7uEuFpJ74vBTS6Gk/fgXQAAAAAAAAAAAAAABw4AA7Sd82ey2RVLTeVGEUli5VIpLVytgVjnJzwULJYJ3bkpaeFrTTi60eJTT2uMvXy5MNS246sAOewJ/mozfTyuvVWu20nGyUnjUls4Rr/pxe/He1sXO0B1HGKjHRisEtiAj2cT1B273NV+QwOPgMm7bBUvS8KdgsNJyqVJKMIre28F0dO4Dr7IvJunkpk5SumzYNxWNSWHHm+PLw6lyJJbgIrn8/wBO5/1aflA5iA96VpnGzSsVKo9CpKMpRXrpR0lDVvw05YdIHSuZ3ID0KXV54XlSXZddd1/KhtUFz7HLnwW7FhY4ACoc++Qsr3syyiumlpVaMdGtFbZQWtSS3uOvHlT/AIcGHPQGVdd41bpvCF4XbaHTq03jCS2p/OnrTT1NNp6mBemTufmhVsyp5R3dOnU2OdHCUHz6LacejuukDNvTPxYbPSfnbYa9aW7FRhHrk22vgsCr8qs6tvylk6HZPY9Fv0ujisV/FPjPn1pPkA6oAAAAAAAAAAAHDgACyJZkrzUdKEKEsVuqf/UgPSzZj7zrSwqOz0+eVRv5MWBN8mcxNnsdRV8obfK0Na+DgtCHRJ46UurRAtqyWWFis0bNY6MYQgsIxikklyJLYB7AafLCwTvXJW1XfY4p1KtGcIJvDFuLS1vYBzx2l71/c6fjYgWLmezZVMmbwqXvlDSjwy7mhFNS0U13c8VvaeiubS5QLaAh2dfJ+tlNkfK7bppqVRzg0nJRWCeL1sCke0vev7nT8bECcZq80lS574898qaUNKk1wFNSUlpezlhq7nVorl16sEBc4AAAAqrLrMvQvy0SvC4a6s1WWuUGsacny4LXBve1iubawKvvDM9etjqaNO7I1V7KnUhh4JOL+IDDhmrvacsFcE+udNeWYG9ujMdeNskneE6Nnjv0p6cl0KGKfwkBZeS+ZiwXM1WvFStdRe2aoY81NbeiTkBZIAAAAAAAAAAA4cAAdwUPSI9C8gH2AAAAAAAAAAAAAAAAAAAAAAAAAAAAAAAAAEJv/Ordtx1p2etb3UqQbUoUoOTxTwa0nhHHFNYaQHKQADqS5M7t13hTjTneLoywXc1YOPhksYr4QE+TxWKYH6AAAAAAAAAAAAAAAAAAAAAAAAAAAAAAAAOM8sPVbbPdNb/2SA1AAAB3BQ9Ij0LyAfYAAAAAAAAAAAAAAAAAAAAAAAAAAAAAAA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8" descr="data:image/jpeg;base64,/9j/4AAQSkZJRgABAQAAAQABAAD/2wCEAAkGBxQHBhQIBwgWFBUUGBsbFRgYGRweIBsfIB0aHhggHBofICgsHSYnIRwXITEiJykrOi4uHCUzODgsNygtLisBCgoKDg0OGxAPGzcmGRw3Nyw0Ky81Ly0rKy0sLSwuLCsrLCwwLCwsLDAsKy8sLCwsLDcrOCstLCwrNzErMiwrK//AABEIAMMBAgMBEQACEQEDEQH/xAAcAAEAAgMBAQEAAAAAAAAAAAAABgcEBQgDAgH/xABTEAACAQEDBgYHFAkCBwAAAAAAAQIDBAURBgcSITFBEzJRYXGBFBciVZGTsQgVFjM2QlJTdIKSobLBwsPS0+HiIzQ1VGJjc4OEN3IkJUOio7PR/8QAGgEBAQADAQEAAAAAAAAAAAAAAAUCAwQBBv/EADIRAQAAAgYIBAcAAwAAAAAAAAABAgQFERKBoQMVMUJRUsHhFEFhsRMhMjM0U2IikfD/2gAMAwEAAhEDEQA/ALxAAAAAAAAAAAAAAAAAAAAAAARrLTi0vffRItcbJMeinVu9h1RciKgAAAAJNkXxq3vPplmp9s+HVMrLZLj0ScuJYAAAAAAAAAAAAAAAAAAAAAAAAAAAABDs4dR040NCWHH+gR623MeixVMIRv2+nVDeyZe2MirFyXgdky9sYLkvA7Jl7YwXJeB2TL2xguS8DsmXtjBcl4N3kxa5xdTRrNcX6R2UOeaWM12Nmzq4qZo5Y3bYceiV3Pap1bbo1Krawepsq0bSTzT2Ril0jRyyyWwg3pRcAAAAAAAAAAAAAAAAAAAAAAAAAAAACGZxuLQ9/wDQI9bbmPRZqjfw6oURVkAAAAG6ya21Pe/SOqi7Y/8AcXHS93Holdx/r66GVKJ9xLpP20jKiaAAAAAAAAAAAAAAAAAAAAAAAAAAAAgWdTi2b+59AjVvskx6LlS7+HVACMvAAAAA2F0LXPq+c06WGxo03k3d3L/idm5nPPCFjk0v0tro8xpuy8HPaaPMLsvAtbC4VhekcFy+RlOp5YQpctnr7Oal/ailh9mkAAAAAAAAAAAAAAAAAAAAAAAABAs6nFs39z6BHrfZJj0XKl38OqAEVeAAAABsbo2z6vnNOl8mjTeTd3d+tdTNE+xyaX6W1NTmANhcX7Uj1+RlOqPy5cfZz0r7UUrPsUgAAAAAAAAAAAAAAAAAAAAAAAAIFnU4tm/ufQI9b7JMei5Uu/h1QAirwAAAANjdG2fV85p0vk0abybu7v1rqZon2OTS/S2pqcwBsLi/akevyMp1R+XLj7OelfailZ9ikAAAAAAAAAAAAAAAAAAAAAAAABXWd/i2X+79WS6z2S49Fupt/DqrckrYAAzbN6SjTPtZwehi9bG6Ns+r5zTpfJo03k3d3frXUzRPscml+ltTU5gDYXF+1I9fkZTqj8uXH2c9K+1FKz7FIAAAAAAAAAAAAAAAAAAAAAAAACs89FfgI2TuccXV+rJ1YSXoS4rlSwtv4dVY9n/y/j/AmfB9V26dn/y/j/AfB9S6dn/y/j/AfB9S6yqF5YU0uC+P8DXNoPntbISfJ9+ef8n4/wADH4Hq9+GzLuvjgnL9Bjjhv6eYwno1vm1z6G95tpYsoHCvpdirY/XfgapqJbDa0z0W2FlrP9E7/c18P8pr8HDmyafBf1l3PRO/3NfD/KPBw5sjwX9Zd2bdGVbpW+M+wk8MfX83+0oVZRblJljbx9mnT0CE0kYXsu6Qejd97l4z8p9TcT9VQ58u56N33uXjPyi4aqhz5d0xMEcAAAAAAAAAAAAAAAAAAAAAAq3PjxbH01fqzhpuyVdqTfw6qrJ6+AAPelxDCba2S7H0eMmRZN/V85jM8izbP6aYRYzbGWYsADIu/wDWl1+Q7av/ACJcfZr0v0tufROUAt40vkQAAAAAAAAAAAAAAAAAAAAACrc+PFsfTV+rOGm7JV2pN/Dqqsnr4AA96XEMJtrZLsfR4yZFk39XzmMzyLNs/pphFjNsZZiwAMi7/wBaXX5Dtq/8iXH2a9L9Lbn0TlALeNL5EAAAAAAAAAAAAAAAimXWWDyTVFxsCq8Lp7Z6OGjo/wAMscdL4jRptN8Oz5bXfQaFCk3v8rLPS3bjBFO3DLvCvHv7s0eNhwUNSQ/Zl3O3DLvCvHv7seNhwNSQ/Zl3O3DLvCvHv7seNhwNSQ/Zl3O3DLvCvHv7seNhwNSQ/Zl3O3DLvCvHv7seNhwNSQ/Zl3ftOfbXloVY9idia9T4TT4TpUNHDg+fHHdge/Kk+ljyMNWfOH+V/Cyz/fF6dp+PfyXil9seChxea7jyZ9jtPx7+S8UvtjwUOJruPJn2O0/Hv5LxS+2PBQ4mu48mfZ6RzRxjHDz6fil9sxjQIR3mUK9jDcz7P3tSx79PxS+2eeAhzGvY/rz7PSlmpVPH/nL1/wApfbPI1fCO8a9jyZ9ntTzYKEtLz3fi19ox1bDmyeRryMdzPs9e1uu+r8WvtHmrYc2TzXceTPsdrdd9X4tfaGrYc2RruPJn2elnzeKjV01ebf8Ab/MbqPQoaLSQnvW2MZq5jNCy5n2ZfoIXfB/A/MUb7XrX+M+x6CF3wfwPzC+a1/jPslxgkAAAAAAAAAAAAAAAFXZ74uULJoxb11di/pnFTYfKC7UkYQjPh1VZwUva5eBnBZFevQ4nBS9rl4GLIl6HE4KXtcvAxZEvQ4nBS9rl4GLIl6HE4KXtcvAxZEvQ4rOzIQca9s0otaqO1c9U7qF5oddxhGEmPRax3IAAAAAAAAAAAAAAAAAAAAAAAAAAAAAAAAAAAAAAAAAAAAAAAAAAAAAAAAAAAAAAAAAAAAAAAAAAAAAAAAAAAAAAAAAAAAAAAAAAAAAAAAAAAAAAAAAAAAAAAAAAAAAAAAA+KtRUabqVZqKW1t4JdLAhl+51rsuZOMr0VaS9bQWnj75dz4ZAQa1eaCjGu1ZMnHKG5yraLfTFQaXhYFw3le9G6bB2detrhRhhrlNpLoXK+ZbQKyvnPzY7LUdO6buq2jDZJtU4voxxl4YoDwurP7Zq9RRvW5qtFN4YwnGolzvFQfgT6wLTuW+aF/XfG33Ra41actko7nyNPXF8zSYGeBrr0v2zXRHG9bzo0eThKkYt9Cb1gQ29c8112DFUbXUrtPDClTflnop9TAzMi851lyyvZ3bdllrwnGDm3UjBLBOKfFnJ490twE3A8rVaI2OzStNqqKMIRcpyexJLFt9CAq95+buTwVgtb95S+9AlWQuXtny3dbzqs9aHAaGlwsYrHT08MNGcvYPbhuAlYFP5VZ9KV23hKxXJdjr6DalUnLQi2tujHBtrneHQwNxm/wA7lDKu3K7LZZXZ68uItLSjPDXgpYLB7dTW7bjqAsgDXX5ftnyfsfZl826FGG5yet78IxWuT5kmwKyvnP1ZbNNwui66tfD10mqcXzrVJ+FIDRvzQNXS1ZPQw/qvy6IG5uXP3ZrRUVO+bpqUMXxoSVRLnawi11JgWnc170b8sEbfdNrjVpy2Sj5GtsXyppNAZwAAAAAAAAABzHfGQ+UF+VeEvex1qzxxSnXptLojwmEepICuAAFhXrkffuVVfzwvS7a1R4dzpyhFRXJGm5LRWrYkgIdfVxWi4bQqF8XfUoyezTi0pYbdF7JbVrTYGuAk+b7LCrkZf0bbQk3Slgq9NbJx6PZRxbi+rY3iHQmcu7bVlVkjSjkfbMHOpCppRqOCnScJ+uW1Nyg8HycwFC3vmyvS6rLUt1vun9HTTlOaqU5alrbwU8fiAhwFpeZ19XVT3NP5dIDpEClfNA5Z8BZ1krd9Xup4StLT2R2wh18Z8yjukBQwF4+Zl23h/j/XgXkBxPe/7Vrf1J/KYH1csqkb5oSsHpqqw4P/AHaS0PjwA6sziZaU8irk7LrJTqzxjQp48aW9v+GOKbfOlvQHLGUF/V8oryleF72p1Jy5dkVujFbIpciAzsick62WN+Ru2wYRXGqVHshHe2t73Jb29yxaC8MoM29gyZzf2udku9VKsaE3w1Xup4pbVjqh71IDm8Ca5pMqKmTmWFGFOo+CtE40q0NzUnhGWHLFvHHkxW8Dq4AAAAAAAAAAAcOAAO4KHpEeheQDAyhuOjlFdM7svSipQmuuL3Si9zW5gce39dcrkvqtddp41GcoN7McHqa5msGukDAA6gzEXq7yzfwpVJYuz1J0tfIsJx8Cml1ASHOJ6g7d7mq/IYHHwFpeZ19XVT3NP5dIC9ssso6eSuTtW9rVg9BYQjjhpzfEj1va9yxe4DkK87dUve8Kt422bnOpJznLpfxLWklu1IDEAvHzMu28P8f68C8gOJ73/atb+pP5TAs/MNkU7zvdZSW+l+hs7/Q4rj1OVc0NuPssORgR3PJlA7+y6rRU8adnfA01yaLwm+uelr5MOQCDgdH+Z4uhWPI+d5OPd2iq9f8ADDuYr4XCPrAm+XVineOR1rsVipadSpRnGEVhrbWpawOQLbYql32h2e32adKa2xnFxa6U0mBMs0+R1bKPKajao0GrPQqRnVqNdz3LUtBPe20lgtieIHVQAAAAAAAAAAA4cAAdwUPSI9C8gH2ByrnsgoZzbXo7+Cf/AIaeIEGA6I8zcn6FLQ3s7IeHi6ePzATnOJ6g7d7mq/IYHHwFpeZ19XVT3NP5dIDFz3ZZeiPKLztsVXGz2VuKweqdTZOXOlhop8za4wGxvHI30M5l5262U8LRaqlGU09sIY404YPY9ek+d4PioCpgLx8zLtvD/H+vAsTOXlpDIy4HaE069TGNng98t8mvYxxTfUtWIHOuQOSVXLnKPsZSagnp2irhxYt68N2lJ4pLpexMDq667up3Td1O77voqFOlFRhFbkufe97b2vWwOLrfXdpt1SvVXdTnKT6W22BjgdT5j5J5s7Ko7nVx8bUfkaAngHlXs0LSsLRQjLDZpJPygekYqEdGEcEtiQH6AAAAAAAAAAAOHAAHcFD0iPQvIB9gci50Lyje2X9stdF4x4TQT5eDiqeK5noYgRYDqnMtczubN/QVWGEq7daXv8ND/sUANxnE9Qdu9zVfkMDj4DdZL5R1Mm6levYNVStQlRjL2GlKDlJc+jGSXI2nuAlmZTIz0S5R9n22ljZ7M1KWK1TnthDn2aT5kk+MBa+fz/Tuf9Wn5QOYgLjzAXrSuO7L0vO8quhTpRoOT8dglytvBJb20BCL8vS1ZystE6VLGdWWhQp46oQWLSx5ljKUul6tgHS2Q2SlLI+4IXbZO6lxqtTDXOb2vmW5LcktrxbCQgcc5dXW7myxtdgnHDRrTcf9snpQfXGUWBogL78zllDGpd9bJ6tU7uEuFpJ74vBTS6Gk/fgXQAAAAAAAAAAAAAABw4AA7Sd82ey2RVLTeVGEUli5VIpLVytgVjnJzwULJYJ3bkpaeFrTTi60eJTT2uMvXy5MNS246sAOewJ/mozfTyuvVWu20nGyUnjUls4Rr/pxe/He1sXO0B1HGKjHRisEtiAj2cT1B273NV+QwOPgMm7bBUvS8KdgsNJyqVJKMIre28F0dO4Dr7IvJunkpk5SumzYNxWNSWHHm+PLw6lyJJbgIrn8/wBO5/1aflA5iA96VpnGzSsVKo9CpKMpRXrpR0lDVvw05YdIHSuZ3ID0KXV54XlSXZddd1/KhtUFz7HLnwW7FhY4ACoc++Qsr3syyiumlpVaMdGtFbZQWtSS3uOvHlT/AIcGHPQGVdd41bpvCF4XbaHTq03jCS2p/OnrTT1NNp6mBemTufmhVsyp5R3dOnU2OdHCUHz6LacejuukDNvTPxYbPSfnbYa9aW7FRhHrk22vgsCr8qs6tvylk6HZPY9Fv0ujisV/FPjPn1pPkA6oAAAAAAAAAAAHDgACyJZkrzUdKEKEsVuqf/UgPSzZj7zrSwqOz0+eVRv5MWBN8mcxNnsdRV8obfK0Na+DgtCHRJ46UurRAtqyWWFis0bNY6MYQgsIxikklyJLYB7AafLCwTvXJW1XfY4p1KtGcIJvDFuLS1vYBzx2l71/c6fjYgWLmezZVMmbwqXvlDSjwy7mhFNS0U13c8VvaeiubS5QLaAh2dfJ+tlNkfK7bppqVRzg0nJRWCeL1sCke0vev7nT8bECcZq80lS574898qaUNKk1wFNSUlpezlhq7nVorl16sEBc4AAAAqrLrMvQvy0SvC4a6s1WWuUGsacny4LXBve1iubawKvvDM9etjqaNO7I1V7KnUhh4JOL+IDDhmrvacsFcE+udNeWYG9ujMdeNskneE6Nnjv0p6cl0KGKfwkBZeS+ZiwXM1WvFStdRe2aoY81NbeiTkBZIAAAAAAAAAAA4cAAdwUPSI9C8gH2AAAAAAAAAAAAAAAAAAAAAAAAAAAAAAAAAEJv/Ordtx1p2etb3UqQbUoUoOTxTwa0nhHHFNYaQHKQADqS5M7t13hTjTneLoywXc1YOPhksYr4QE+TxWKYH6AAAAAAAAAAAAAAAAAAAAAAAAAAAAAAAAOM8sPVbbPdNb/2SA1AAAB3BQ9Ij0LyAfYAAAAAAAAAAAAAAAAAAAAAAAAAAAAAAAA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0" descr="data:image/jpeg;base64,/9j/4AAQSkZJRgABAQAAAQABAAD/2wCEAAkGBxQHBhQIBwgWFBUUGBsbFRgYGRweIBsfIB0aHhggHBofICgsHSYnIRwXITEiJykrOi4uHCUzODgsNygtLisBCgoKDg0OGxAPGzcmGRw3Nyw0Ky81Ly0rKy0sLSwuLCsrLCwwLCwsLDAsKy8sLCwsLDcrOCstLCwrNzErMiwrK//AABEIAMMBAgMBEQACEQEDEQH/xAAcAAEAAgMBAQEAAAAAAAAAAAAABgcEBQgDAgH/xABTEAACAQEDBgYHFAkCBwAAAAAAAQIDBAURBgcSITFBEzJRYXGBFBciVZGTsQgVFjM2QlJTdIKSobLBwsPS0+HiIzQ1VGJjc4OEN3IkJUOio7PR/8QAGgEBAQADAQEAAAAAAAAAAAAAAAUCAwQBBv/EADIRAQAAAgYIBAcAAwAAAAAAAAABAgQFERKBoQMVMUJRUsHhFEFhsRMhMjM0U2IikfD/2gAMAwEAAhEDEQA/ALxAAAAAAAAAAAAAAAAAAAAAAARrLTi0vffRItcbJMeinVu9h1RciKgAAAAJNkXxq3vPplmp9s+HVMrLZLj0ScuJYAAAAAAAAAAAAAAAAAAAAAAAAAAAABDs4dR040NCWHH+gR623MeixVMIRv2+nVDeyZe2MirFyXgdky9sYLkvA7Jl7YwXJeB2TL2xguS8DsmXtjBcl4N3kxa5xdTRrNcX6R2UOeaWM12Nmzq4qZo5Y3bYceiV3Pap1bbo1Krawepsq0bSTzT2Ril0jRyyyWwg3pRcAAAAAAAAAAAAAAAAAAAAAAAAAAAACGZxuLQ9/wDQI9bbmPRZqjfw6oURVkAAAAG6ya21Pe/SOqi7Y/8AcXHS93Holdx/r66GVKJ9xLpP20jKiaAAAAAAAAAAAAAAAAAAAAAAAAAAAAgWdTi2b+59AjVvskx6LlS7+HVACMvAAAAA2F0LXPq+c06WGxo03k3d3L/idm5nPPCFjk0v0tro8xpuy8HPaaPMLsvAtbC4VhekcFy+RlOp5YQpctnr7Oal/ailh9mkAAAAAAAAAAAAAAAAAAAAAAAABAs6nFs39z6BHrfZJj0XKl38OqAEVeAAAABsbo2z6vnNOl8mjTeTd3d+tdTNE+xyaX6W1NTmANhcX7Uj1+RlOqPy5cfZz0r7UUrPsUgAAAAAAAAAAAAAAAAAAAAAAAAIFnU4tm/ufQI9b7JMei5Uu/h1QAirwAAAANjdG2fV85p0vk0abybu7v1rqZon2OTS/S2pqcwBsLi/akevyMp1R+XLj7OelfailZ9ikAAAAAAAAAAAAAAAAAAAAAAAABXWd/i2X+79WS6z2S49Fupt/DqrckrYAAzbN6SjTPtZwehi9bG6Ns+r5zTpfJo03k3d3frXUzRPscml+ltTU5gDYXF+1I9fkZTqj8uXH2c9K+1FKz7FIAAAAAAAAAAAAAAAAAAAAAAAACs89FfgI2TuccXV+rJ1YSXoS4rlSwtv4dVY9n/y/j/AmfB9V26dn/y/j/AfB9S6dn/y/j/AfB9S6yqF5YU0uC+P8DXNoPntbISfJ9+ef8n4/wADH4Hq9+GzLuvjgnL9Bjjhv6eYwno1vm1z6G95tpYsoHCvpdirY/XfgapqJbDa0z0W2FlrP9E7/c18P8pr8HDmyafBf1l3PRO/3NfD/KPBw5sjwX9Zd2bdGVbpW+M+wk8MfX83+0oVZRblJljbx9mnT0CE0kYXsu6Qejd97l4z8p9TcT9VQ58u56N33uXjPyi4aqhz5d0xMEcAAAAAAAAAAAAAAAAAAAAAAq3PjxbH01fqzhpuyVdqTfw6qrJ6+AAPelxDCba2S7H0eMmRZN/V85jM8izbP6aYRYzbGWYsADIu/wDWl1+Q7av/ACJcfZr0v0tufROUAt40vkQAAAAAAAAAAAAAAAAAAAAACrc+PFsfTV+rOGm7JV2pN/Dqqsnr4AA96XEMJtrZLsfR4yZFk39XzmMzyLNs/pphFjNsZZiwAMi7/wBaXX5Dtq/8iXH2a9L9Lbn0TlALeNL5EAAAAAAAAAAAAAAAimXWWDyTVFxsCq8Lp7Z6OGjo/wAMscdL4jRptN8Oz5bXfQaFCk3v8rLPS3bjBFO3DLvCvHv7s0eNhwUNSQ/Zl3O3DLvCvHv7seNhwNSQ/Zl3O3DLvCvHv7seNhwNSQ/Zl3O3DLvCvHv7seNhwNSQ/Zl3O3DLvCvHv7seNhwNSQ/Zl3ftOfbXloVY9idia9T4TT4TpUNHDg+fHHdge/Kk+ljyMNWfOH+V/Cyz/fF6dp+PfyXil9seChxea7jyZ9jtPx7+S8UvtjwUOJruPJn2O0/Hv5LxS+2PBQ4mu48mfZ6RzRxjHDz6fil9sxjQIR3mUK9jDcz7P3tSx79PxS+2eeAhzGvY/rz7PSlmpVPH/nL1/wApfbPI1fCO8a9jyZ9ntTzYKEtLz3fi19ox1bDmyeRryMdzPs9e1uu+r8WvtHmrYc2TzXceTPsdrdd9X4tfaGrYc2RruPJn2elnzeKjV01ebf8Ab/MbqPQoaLSQnvW2MZq5jNCy5n2ZfoIXfB/A/MUb7XrX+M+x6CF3wfwPzC+a1/jPslxgkAAAAAAAAAAAAAAAFXZ74uULJoxb11di/pnFTYfKC7UkYQjPh1VZwUva5eBnBZFevQ4nBS9rl4GLIl6HE4KXtcvAxZEvQ4nBS9rl4GLIl6HE4KXtcvAxZEvQ4rOzIQca9s0otaqO1c9U7qF5oddxhGEmPRax3IAAAAAAAAAAAAAAAAAAAAAAAAAAAAAAAAAAAAAAAAAAAAAAAAAAAAAAAAAAAAAAAAAAAAAAAAAAAAAAAAAAAAAAAAAAAAAAAAAAAAAAAAAAAAAAAAAAAAAAAAAAAAAAAAA+KtRUabqVZqKW1t4JdLAhl+51rsuZOMr0VaS9bQWnj75dz4ZAQa1eaCjGu1ZMnHKG5yraLfTFQaXhYFw3le9G6bB2detrhRhhrlNpLoXK+ZbQKyvnPzY7LUdO6buq2jDZJtU4voxxl4YoDwurP7Zq9RRvW5qtFN4YwnGolzvFQfgT6wLTuW+aF/XfG33Ra41actko7nyNPXF8zSYGeBrr0v2zXRHG9bzo0eThKkYt9Cb1gQ29c8112DFUbXUrtPDClTflnop9TAzMi851lyyvZ3bdllrwnGDm3UjBLBOKfFnJ490twE3A8rVaI2OzStNqqKMIRcpyexJLFt9CAq95+buTwVgtb95S+9AlWQuXtny3dbzqs9aHAaGlwsYrHT08MNGcvYPbhuAlYFP5VZ9KV23hKxXJdjr6DalUnLQi2tujHBtrneHQwNxm/wA7lDKu3K7LZZXZ68uItLSjPDXgpYLB7dTW7bjqAsgDXX5ftnyfsfZl826FGG5yet78IxWuT5kmwKyvnP1ZbNNwui66tfD10mqcXzrVJ+FIDRvzQNXS1ZPQw/qvy6IG5uXP3ZrRUVO+bpqUMXxoSVRLnawi11JgWnc170b8sEbfdNrjVpy2Sj5GtsXyppNAZwAAAAAAAAABzHfGQ+UF+VeEvex1qzxxSnXptLojwmEepICuAAFhXrkffuVVfzwvS7a1R4dzpyhFRXJGm5LRWrYkgIdfVxWi4bQqF8XfUoyezTi0pYbdF7JbVrTYGuAk+b7LCrkZf0bbQk3Slgq9NbJx6PZRxbi+rY3iHQmcu7bVlVkjSjkfbMHOpCppRqOCnScJ+uW1Nyg8HycwFC3vmyvS6rLUt1vun9HTTlOaqU5alrbwU8fiAhwFpeZ19XVT3NP5dIDpEClfNA5Z8BZ1krd9Xup4StLT2R2wh18Z8yjukBQwF4+Zl23h/j/XgXkBxPe/7Vrf1J/KYH1csqkb5oSsHpqqw4P/AHaS0PjwA6sziZaU8irk7LrJTqzxjQp48aW9v+GOKbfOlvQHLGUF/V8oryleF72p1Jy5dkVujFbIpciAzsick62WN+Ru2wYRXGqVHshHe2t73Jb29yxaC8MoM29gyZzf2udku9VKsaE3w1Xup4pbVjqh71IDm8Ca5pMqKmTmWFGFOo+CtE40q0NzUnhGWHLFvHHkxW8Dq4AAAAAAAAAAAcOAAO4KHpEeheQDAyhuOjlFdM7svSipQmuuL3Si9zW5gce39dcrkvqtddp41GcoN7McHqa5msGukDAA6gzEXq7yzfwpVJYuz1J0tfIsJx8Cml1ASHOJ6g7d7mq/IYHHwFpeZ19XVT3NP5dIC9ssso6eSuTtW9rVg9BYQjjhpzfEj1va9yxe4DkK87dUve8Kt422bnOpJznLpfxLWklu1IDEAvHzMu28P8f68C8gOJ73/atb+pP5TAs/MNkU7zvdZSW+l+hs7/Q4rj1OVc0NuPssORgR3PJlA7+y6rRU8adnfA01yaLwm+uelr5MOQCDgdH+Z4uhWPI+d5OPd2iq9f8ADDuYr4XCPrAm+XVineOR1rsVipadSpRnGEVhrbWpawOQLbYql32h2e32adKa2xnFxa6U0mBMs0+R1bKPKajao0GrPQqRnVqNdz3LUtBPe20lgtieIHVQAAAAAAAAAAA4cAAdwUPSI9C8gH2ByrnsgoZzbXo7+Cf/AIaeIEGA6I8zcn6FLQ3s7IeHi6ePzATnOJ6g7d7mq/IYHHwFpeZ19XVT3NP5dIDFz3ZZeiPKLztsVXGz2VuKweqdTZOXOlhop8za4wGxvHI30M5l5262U8LRaqlGU09sIY404YPY9ek+d4PioCpgLx8zLtvD/H+vAsTOXlpDIy4HaE069TGNng98t8mvYxxTfUtWIHOuQOSVXLnKPsZSagnp2irhxYt68N2lJ4pLpexMDq667up3Td1O77voqFOlFRhFbkufe97b2vWwOLrfXdpt1SvVXdTnKT6W22BjgdT5j5J5s7Ko7nVx8bUfkaAngHlXs0LSsLRQjLDZpJPygekYqEdGEcEtiQH6AAAAAAAAAAAOHAAHcFD0iPQvIB9gci50Lyje2X9stdF4x4TQT5eDiqeK5noYgRYDqnMtczubN/QVWGEq7daXv8ND/sUANxnE9Qdu9zVfkMDj4DdZL5R1Mm6levYNVStQlRjL2GlKDlJc+jGSXI2nuAlmZTIz0S5R9n22ljZ7M1KWK1TnthDn2aT5kk+MBa+fz/Tuf9Wn5QOYgLjzAXrSuO7L0vO8quhTpRoOT8dglytvBJb20BCL8vS1ZystE6VLGdWWhQp46oQWLSx5ljKUul6tgHS2Q2SlLI+4IXbZO6lxqtTDXOb2vmW5LcktrxbCQgcc5dXW7myxtdgnHDRrTcf9snpQfXGUWBogL78zllDGpd9bJ6tU7uEuFpJ74vBTS6Gk/fgXQAAAAAAAAAAAAAABw4AA7Sd82ey2RVLTeVGEUli5VIpLVytgVjnJzwULJYJ3bkpaeFrTTi60eJTT2uMvXy5MNS246sAOewJ/mozfTyuvVWu20nGyUnjUls4Rr/pxe/He1sXO0B1HGKjHRisEtiAj2cT1B273NV+QwOPgMm7bBUvS8KdgsNJyqVJKMIre28F0dO4Dr7IvJunkpk5SumzYNxWNSWHHm+PLw6lyJJbgIrn8/wBO5/1aflA5iA96VpnGzSsVKo9CpKMpRXrpR0lDVvw05YdIHSuZ3ID0KXV54XlSXZddd1/KhtUFz7HLnwW7FhY4ACoc++Qsr3syyiumlpVaMdGtFbZQWtSS3uOvHlT/AIcGHPQGVdd41bpvCF4XbaHTq03jCS2p/OnrTT1NNp6mBemTufmhVsyp5R3dOnU2OdHCUHz6LacejuukDNvTPxYbPSfnbYa9aW7FRhHrk22vgsCr8qs6tvylk6HZPY9Fv0ujisV/FPjPn1pPkA6oAAAAAAAAAAAHDgACyJZkrzUdKEKEsVuqf/UgPSzZj7zrSwqOz0+eVRv5MWBN8mcxNnsdRV8obfK0Na+DgtCHRJ46UurRAtqyWWFis0bNY6MYQgsIxikklyJLYB7AafLCwTvXJW1XfY4p1KtGcIJvDFuLS1vYBzx2l71/c6fjYgWLmezZVMmbwqXvlDSjwy7mhFNS0U13c8VvaeiubS5QLaAh2dfJ+tlNkfK7bppqVRzg0nJRWCeL1sCke0vev7nT8bECcZq80lS574898qaUNKk1wFNSUlpezlhq7nVorl16sEBc4AAAAqrLrMvQvy0SvC4a6s1WWuUGsacny4LXBve1iubawKvvDM9etjqaNO7I1V7KnUhh4JOL+IDDhmrvacsFcE+udNeWYG9ujMdeNskneE6Nnjv0p6cl0KGKfwkBZeS+ZiwXM1WvFStdRe2aoY81NbeiTkBZIAAAAAAAAAAA4cAAdwUPSI9C8gH2AAAAAAAAAAAAAAAAAAAAAAAAAAAAAAAAAEJv/Ordtx1p2etb3UqQbUoUoOTxTwa0nhHHFNYaQHKQADqS5M7t13hTjTneLoywXc1YOPhksYr4QE+TxWKYH6AAAAAAAAAAAAAAAAAAAAAAAAAAAAAAAAOM8sPVbbPdNb/2SA1AAAB3BQ9Ij0LyAfYAAAAAAAAAAAAAAAAAAAAAAAAAAAAAAAA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http://www.ofii.org/sites/default/files/pwc-logo_0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2" y="2641318"/>
            <a:ext cx="2466975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www.itron.com/na/partners/PublishedContent/booz_logo_mi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592" y="2459228"/>
            <a:ext cx="2552700" cy="177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gmcacanada.com/wp-content/uploads/2014/03/McKinsey-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067" y="1288473"/>
            <a:ext cx="2076450" cy="684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artexponewyork.com/wp-content/uploads/2012/02/citibank-logo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735780"/>
            <a:ext cx="2003380" cy="50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56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Mentorship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Mentors should set aside approximately an hour (total) for the team throughout the week of case. Mentors are not required to meet up in person.</a:t>
            </a:r>
          </a:p>
          <a:p>
            <a:pPr lvl="0"/>
            <a:r>
              <a:rPr lang="en-US" dirty="0" smtClean="0"/>
              <a:t>Mentors </a:t>
            </a:r>
            <a:r>
              <a:rPr lang="en-US" dirty="0"/>
              <a:t>should be there for the teams to offer advice, references, and constructive feedback about presenting.</a:t>
            </a:r>
          </a:p>
          <a:p>
            <a:pPr lvl="0"/>
            <a:r>
              <a:rPr lang="en-US" dirty="0" smtClean="0"/>
              <a:t>Mentors </a:t>
            </a:r>
            <a:r>
              <a:rPr lang="en-US" dirty="0"/>
              <a:t>should not answer questions regarding how to solve the case.</a:t>
            </a:r>
          </a:p>
          <a:p>
            <a:pPr lvl="0"/>
            <a:r>
              <a:rPr lang="en-US" dirty="0" smtClean="0"/>
              <a:t>Mentors </a:t>
            </a:r>
            <a:r>
              <a:rPr lang="en-US" dirty="0"/>
              <a:t>should act as a resource for information about case competition logistics and past case experiences. </a:t>
            </a:r>
          </a:p>
          <a:p>
            <a:r>
              <a:rPr lang="en-US" dirty="0" smtClean="0"/>
              <a:t>Mentors </a:t>
            </a:r>
            <a:r>
              <a:rPr lang="en-US" b="1" dirty="0" smtClean="0"/>
              <a:t>may not </a:t>
            </a:r>
            <a:r>
              <a:rPr lang="en-US" dirty="0" smtClean="0"/>
              <a:t>provide </a:t>
            </a:r>
            <a:r>
              <a:rPr lang="en-US" dirty="0"/>
              <a:t>any strategic advantage to one team over another.</a:t>
            </a:r>
          </a:p>
        </p:txBody>
      </p:sp>
    </p:spTree>
    <p:extLst>
      <p:ext uri="{BB962C8B-B14F-4D97-AF65-F5344CB8AC3E}">
        <p14:creationId xmlns:p14="http://schemas.microsoft.com/office/powerpoint/2010/main" val="263824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Mentee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 smtClean="0"/>
              <a:t>Teams </a:t>
            </a:r>
            <a:r>
              <a:rPr lang="en-US" sz="2400" dirty="0"/>
              <a:t>should initiate the meetings with the mentor - it is not the mentors’ duty to contact you first.</a:t>
            </a:r>
          </a:p>
          <a:p>
            <a:r>
              <a:rPr lang="en-US" sz="2400" dirty="0" smtClean="0"/>
              <a:t>Teams </a:t>
            </a:r>
            <a:r>
              <a:rPr lang="en-US" sz="2400" dirty="0"/>
              <a:t>should respect the mentor’s time! </a:t>
            </a:r>
            <a:endParaRPr lang="en-US" sz="2400" dirty="0" smtClean="0"/>
          </a:p>
          <a:p>
            <a:r>
              <a:rPr lang="en-US" sz="2400" dirty="0" smtClean="0"/>
              <a:t>Teams </a:t>
            </a:r>
            <a:r>
              <a:rPr lang="en-US" sz="2400" dirty="0"/>
              <a:t>should follow through on commitments with the mentors</a:t>
            </a:r>
            <a:r>
              <a:rPr lang="en-US" sz="2400" dirty="0" smtClean="0"/>
              <a:t>.</a:t>
            </a:r>
            <a:endParaRPr lang="en-US" sz="2400" dirty="0"/>
          </a:p>
          <a:p>
            <a:pPr lvl="0"/>
            <a:r>
              <a:rPr lang="en-US" sz="2400" dirty="0"/>
              <a:t>Teams are allowed to work with mentors for feedback regarding logistics and presentation skills</a:t>
            </a:r>
            <a:r>
              <a:rPr lang="en-US" sz="2400" dirty="0" smtClean="0"/>
              <a:t>.</a:t>
            </a:r>
            <a:endParaRPr lang="en-US" sz="2400" dirty="0"/>
          </a:p>
          <a:p>
            <a:pPr lvl="0"/>
            <a:r>
              <a:rPr lang="en-US" sz="2400" dirty="0"/>
              <a:t>Teams are not allowed to ask mentors for answers</a:t>
            </a:r>
            <a:r>
              <a:rPr lang="en-US" sz="2400" dirty="0" smtClean="0"/>
              <a:t>.</a:t>
            </a:r>
            <a:endParaRPr lang="en-US" sz="2400" dirty="0"/>
          </a:p>
          <a:p>
            <a:pPr lvl="0"/>
            <a:r>
              <a:rPr lang="en-US" sz="2400" dirty="0" smtClean="0"/>
              <a:t>The </a:t>
            </a:r>
            <a:r>
              <a:rPr lang="en-US" sz="2400" dirty="0"/>
              <a:t>mentors have very busy schedules, no long periods of mentorship is guaranteed</a:t>
            </a:r>
            <a:r>
              <a:rPr lang="en-US" sz="2400" dirty="0" smtClean="0"/>
              <a:t>. Having meetings with mentors is not guaranteed.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596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mccombsspringcase2014@gmail.com</a:t>
            </a:r>
            <a:endParaRPr lang="en-US" dirty="0" smtClean="0"/>
          </a:p>
          <a:p>
            <a:r>
              <a:rPr lang="en-US" dirty="0" smtClean="0"/>
              <a:t>Talk to me: David Yu </a:t>
            </a:r>
          </a:p>
          <a:p>
            <a:pPr marL="82296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83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84418833"/>
              </p:ext>
            </p:extLst>
          </p:nvPr>
        </p:nvGraphicFramePr>
        <p:xfrm>
          <a:off x="1447800" y="1447800"/>
          <a:ext cx="7162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9696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Prompt</a:t>
            </a:r>
            <a:endParaRPr lang="en-US" dirty="0"/>
          </a:p>
        </p:txBody>
      </p:sp>
      <p:pic>
        <p:nvPicPr>
          <p:cNvPr id="1026" name="Picture 2" descr="http://www.bighornmountainradio.com/home/images/stories/news/news9/conocophilli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982" y="1503217"/>
            <a:ext cx="4895850" cy="1226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0200" y="3255817"/>
            <a:ext cx="693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Insights into Ecuador 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801091" y="60960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Disclaimer: </a:t>
            </a:r>
            <a:r>
              <a:rPr lang="en-US" sz="1600" dirty="0"/>
              <a:t>Ultimately this is a fictitious case in regards to COP's involvement, but is derived from a current situation in the oil and gas industry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63807" y="2971800"/>
            <a:ext cx="693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How should ConocoPhillips proceed with the Ecuador drilling situation?</a:t>
            </a:r>
          </a:p>
          <a:p>
            <a:pPr algn="ctr"/>
            <a:r>
              <a:rPr lang="en-US" sz="2800" dirty="0" smtClean="0"/>
              <a:t>Should ConocoPhillips enter this  Ecuadorian region or pursue other options?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227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7498080" cy="4800600"/>
          </a:xfrm>
        </p:spPr>
        <p:txBody>
          <a:bodyPr/>
          <a:lstStyle/>
          <a:p>
            <a:r>
              <a:rPr lang="en-US" dirty="0" smtClean="0"/>
              <a:t>Case Competition Prelims</a:t>
            </a:r>
          </a:p>
          <a:p>
            <a:pPr lvl="1"/>
            <a:r>
              <a:rPr lang="en-US" dirty="0" smtClean="0"/>
              <a:t>Saturday,  April 12 at 8:00 a.m. </a:t>
            </a:r>
          </a:p>
          <a:p>
            <a:pPr lvl="1"/>
            <a:r>
              <a:rPr lang="en-US" dirty="0" smtClean="0"/>
              <a:t>GSB 2.126</a:t>
            </a:r>
          </a:p>
          <a:p>
            <a:pPr lvl="2"/>
            <a:r>
              <a:rPr lang="en-US" dirty="0" smtClean="0"/>
              <a:t>Business Professional</a:t>
            </a:r>
          </a:p>
          <a:p>
            <a:r>
              <a:rPr lang="en-US" dirty="0" smtClean="0"/>
              <a:t>Case Competition Finals</a:t>
            </a:r>
          </a:p>
          <a:p>
            <a:pPr lvl="1"/>
            <a:r>
              <a:rPr lang="en-US" dirty="0" smtClean="0"/>
              <a:t>Saturday,  April 12 at 1:00 p.m.</a:t>
            </a:r>
          </a:p>
          <a:p>
            <a:pPr lvl="1"/>
            <a:r>
              <a:rPr lang="en-US" dirty="0" smtClean="0"/>
              <a:t>Legacy Events Room</a:t>
            </a:r>
          </a:p>
          <a:p>
            <a:pPr lvl="2"/>
            <a:r>
              <a:rPr lang="en-US" dirty="0" smtClean="0"/>
              <a:t>Business Professional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15240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Meet </a:t>
            </a:r>
            <a:r>
              <a:rPr lang="en-US" dirty="0"/>
              <a:t>and Greet</a:t>
            </a:r>
          </a:p>
          <a:p>
            <a:pPr lvl="1"/>
            <a:r>
              <a:rPr lang="en-US" dirty="0"/>
              <a:t>Wednesday, </a:t>
            </a:r>
            <a:r>
              <a:rPr lang="en-US" dirty="0" smtClean="0"/>
              <a:t> April </a:t>
            </a:r>
            <a:r>
              <a:rPr lang="en-US" dirty="0"/>
              <a:t>9 at 5:30 p.m.</a:t>
            </a:r>
          </a:p>
          <a:p>
            <a:pPr lvl="1"/>
            <a:r>
              <a:rPr lang="en-US" dirty="0" smtClean="0"/>
              <a:t>UTC 3.112</a:t>
            </a:r>
          </a:p>
          <a:p>
            <a:pPr lvl="2"/>
            <a:r>
              <a:rPr lang="en-US" dirty="0" smtClean="0"/>
              <a:t>Come as you are dressed</a:t>
            </a:r>
            <a:endParaRPr lang="en-US" dirty="0"/>
          </a:p>
          <a:p>
            <a:r>
              <a:rPr lang="en-US" dirty="0"/>
              <a:t>Midnight Munchies</a:t>
            </a:r>
          </a:p>
          <a:p>
            <a:pPr lvl="1"/>
            <a:r>
              <a:rPr lang="en-US" dirty="0"/>
              <a:t>Friday,  April 11 at 11:59 p.m.</a:t>
            </a:r>
          </a:p>
          <a:p>
            <a:pPr lvl="1"/>
            <a:r>
              <a:rPr lang="en-US" dirty="0"/>
              <a:t>Atrium / </a:t>
            </a:r>
            <a:r>
              <a:rPr lang="en-US" dirty="0" err="1"/>
              <a:t>Frito-lay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812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&amp;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356360"/>
            <a:ext cx="7498080" cy="4800600"/>
          </a:xfrm>
        </p:spPr>
        <p:txBody>
          <a:bodyPr>
            <a:normAutofit/>
          </a:bodyPr>
          <a:lstStyle/>
          <a:p>
            <a:r>
              <a:rPr lang="en-US" b="1" dirty="0" smtClean="0"/>
              <a:t>Blank</a:t>
            </a:r>
            <a:r>
              <a:rPr lang="en-US" dirty="0" smtClean="0"/>
              <a:t> USB with presentation and team name in a plastic bag due by </a:t>
            </a:r>
            <a:r>
              <a:rPr lang="en-US" b="1" dirty="0" smtClean="0"/>
              <a:t>8:00 a.m.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Best </a:t>
            </a:r>
            <a:r>
              <a:rPr lang="en-US" dirty="0" smtClean="0"/>
              <a:t>team in prelim room moves to finals</a:t>
            </a:r>
          </a:p>
          <a:p>
            <a:pPr lvl="1"/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41120" y="2667000"/>
            <a:ext cx="7498080" cy="30480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b="1" dirty="0" smtClean="0"/>
              <a:t>5 Hard Copies </a:t>
            </a:r>
            <a:r>
              <a:rPr lang="en-US" dirty="0" smtClean="0"/>
              <a:t>for judges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over page</a:t>
            </a:r>
          </a:p>
          <a:p>
            <a:pPr lvl="1"/>
            <a:r>
              <a:rPr lang="en-US" dirty="0" smtClean="0"/>
              <a:t>One-page executive summary</a:t>
            </a:r>
          </a:p>
          <a:p>
            <a:pPr lvl="1"/>
            <a:r>
              <a:rPr lang="en-US" dirty="0" smtClean="0"/>
              <a:t>PPT presentation in note format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133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Format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Presentation (Prelims)</a:t>
            </a:r>
          </a:p>
          <a:p>
            <a:pPr lvl="1"/>
            <a:r>
              <a:rPr lang="en-US" dirty="0" smtClean="0"/>
              <a:t>5 minute question-free introduction</a:t>
            </a:r>
          </a:p>
          <a:p>
            <a:pPr lvl="1"/>
            <a:r>
              <a:rPr lang="en-US" dirty="0" smtClean="0"/>
              <a:t>10 minute presentation</a:t>
            </a:r>
          </a:p>
          <a:p>
            <a:pPr lvl="1"/>
            <a:r>
              <a:rPr lang="en-US" dirty="0" smtClean="0"/>
              <a:t>5 minute question-free conclusion</a:t>
            </a:r>
          </a:p>
          <a:p>
            <a:pPr lvl="1"/>
            <a:r>
              <a:rPr lang="en-US" dirty="0" smtClean="0"/>
              <a:t>5 minute final </a:t>
            </a:r>
            <a:r>
              <a:rPr lang="en-US" dirty="0" smtClean="0"/>
              <a:t>Q&amp;A</a:t>
            </a:r>
          </a:p>
          <a:p>
            <a:r>
              <a:rPr lang="en-US" dirty="0"/>
              <a:t>Presentation (Finals)</a:t>
            </a:r>
          </a:p>
          <a:p>
            <a:pPr lvl="1"/>
            <a:r>
              <a:rPr lang="en-US" dirty="0"/>
              <a:t>5 minute question-free introduction</a:t>
            </a:r>
          </a:p>
          <a:p>
            <a:pPr lvl="1"/>
            <a:r>
              <a:rPr lang="en-US" dirty="0"/>
              <a:t>15 minute presentation</a:t>
            </a:r>
          </a:p>
          <a:p>
            <a:pPr lvl="1"/>
            <a:r>
              <a:rPr lang="en-US" dirty="0"/>
              <a:t>5 minute question-free conclusion</a:t>
            </a:r>
          </a:p>
          <a:p>
            <a:pPr lvl="1"/>
            <a:r>
              <a:rPr lang="en-US" dirty="0"/>
              <a:t>5 minute final Q&amp;A</a:t>
            </a:r>
          </a:p>
          <a:p>
            <a:pPr marL="402336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077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Deposit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3208" y="1371600"/>
            <a:ext cx="7860792" cy="4800600"/>
          </a:xfrm>
        </p:spPr>
        <p:txBody>
          <a:bodyPr/>
          <a:lstStyle/>
          <a:p>
            <a:r>
              <a:rPr lang="en-US" dirty="0" smtClean="0"/>
              <a:t>$60 Refundable Deposit </a:t>
            </a:r>
          </a:p>
          <a:p>
            <a:pPr lvl="1"/>
            <a:r>
              <a:rPr lang="en-US" dirty="0" smtClean="0"/>
              <a:t>Returned on Saturday after competition</a:t>
            </a:r>
          </a:p>
          <a:p>
            <a:endParaRPr lang="en-US" dirty="0" smtClean="0"/>
          </a:p>
          <a:p>
            <a:r>
              <a:rPr lang="en-US" dirty="0" smtClean="0"/>
              <a:t>Drop deadline: Wednesday at 11:59 p.m.</a:t>
            </a:r>
          </a:p>
          <a:p>
            <a:pPr lvl="1"/>
            <a:r>
              <a:rPr lang="en-US" dirty="0" smtClean="0"/>
              <a:t>Dropping after Wednesday will result in bar from future McCombs Case Competitions</a:t>
            </a:r>
          </a:p>
        </p:txBody>
      </p:sp>
    </p:spTree>
    <p:extLst>
      <p:ext uri="{BB962C8B-B14F-4D97-AF65-F5344CB8AC3E}">
        <p14:creationId xmlns:p14="http://schemas.microsoft.com/office/powerpoint/2010/main" val="20754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judges will be comprised of: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Faculty Members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Alumni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Company Representatives</a:t>
            </a:r>
          </a:p>
        </p:txBody>
      </p:sp>
    </p:spTree>
    <p:extLst>
      <p:ext uri="{BB962C8B-B14F-4D97-AF65-F5344CB8AC3E}">
        <p14:creationId xmlns:p14="http://schemas.microsoft.com/office/powerpoint/2010/main" val="291428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Prize: $1600 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Prize: $1000</a:t>
            </a:r>
          </a:p>
          <a:p>
            <a:endParaRPr lang="en-US" dirty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Prize: $400</a:t>
            </a:r>
          </a:p>
          <a:p>
            <a:endParaRPr lang="en-US" dirty="0"/>
          </a:p>
          <a:p>
            <a:r>
              <a:rPr lang="en-US" dirty="0" smtClean="0"/>
              <a:t>Top two teams will be placed on official McCombs plaque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4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1029</TotalTime>
  <Words>538</Words>
  <Application>Microsoft Office PowerPoint</Application>
  <PresentationFormat>On-screen Show (4:3)</PresentationFormat>
  <Paragraphs>131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McCombs Spring Case Competition</vt:lpstr>
      <vt:lpstr>Agenda</vt:lpstr>
      <vt:lpstr>Case Prompt</vt:lpstr>
      <vt:lpstr>Schedule</vt:lpstr>
      <vt:lpstr>Rules &amp; Requirements</vt:lpstr>
      <vt:lpstr>Presentation Format</vt:lpstr>
      <vt:lpstr>Deposit</vt:lpstr>
      <vt:lpstr>Judges</vt:lpstr>
      <vt:lpstr>Prizes</vt:lpstr>
      <vt:lpstr>Mentorship</vt:lpstr>
      <vt:lpstr>Mentorship Guidelines</vt:lpstr>
      <vt:lpstr>Mentee Guidelines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McCombs Spring Case Competition</dc:title>
  <dc:creator>David Yu</dc:creator>
  <cp:lastModifiedBy>David Yu</cp:lastModifiedBy>
  <cp:revision>28</cp:revision>
  <dcterms:created xsi:type="dcterms:W3CDTF">2014-03-11T22:49:24Z</dcterms:created>
  <dcterms:modified xsi:type="dcterms:W3CDTF">2014-04-08T02:41:30Z</dcterms:modified>
</cp:coreProperties>
</file>